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3" r:id="rId9"/>
    <p:sldId id="264" r:id="rId10"/>
    <p:sldId id="265" r:id="rId11"/>
    <p:sldId id="272" r:id="rId12"/>
    <p:sldId id="273" r:id="rId13"/>
    <p:sldId id="274" r:id="rId14"/>
    <p:sldId id="275" r:id="rId15"/>
    <p:sldId id="276" r:id="rId16"/>
  </p:sldIdLst>
  <p:sldSz cx="9144000" cy="6858000"/>
  <p:notesSz cx="9144000" cy="6858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150" b="0" i="0">
                <a:solidFill>
                  <a:srgbClr val="D11F5C"/>
                </a:solidFill>
                <a:latin typeface="Microsoft Sans Serif" panose="020B0604020202020204"/>
                <a:cs typeface="Microsoft Sans Serif" panose="020B0604020202020204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0" i="0">
                <a:solidFill>
                  <a:schemeClr val="tx1"/>
                </a:solidFill>
                <a:latin typeface="Verdana" panose="020B0604030504040204"/>
                <a:cs typeface="Verdana" panose="020B0604030504040204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150" b="0" i="0">
                <a:solidFill>
                  <a:srgbClr val="D11F5C"/>
                </a:solidFill>
                <a:latin typeface="Microsoft Sans Serif" panose="020B0604020202020204"/>
                <a:cs typeface="Microsoft Sans Serif" panose="020B0604020202020204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800" b="0" i="0">
                <a:solidFill>
                  <a:schemeClr val="tx1"/>
                </a:solidFill>
                <a:latin typeface="Verdana" panose="020B0604030504040204"/>
                <a:cs typeface="Verdana" panose="020B0604030504040204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150" b="0" i="0">
                <a:solidFill>
                  <a:srgbClr val="D11F5C"/>
                </a:solidFill>
                <a:latin typeface="Microsoft Sans Serif" panose="020B0604020202020204"/>
                <a:cs typeface="Microsoft Sans Serif" panose="020B0604020202020204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150" b="0" i="0">
                <a:solidFill>
                  <a:srgbClr val="D11F5C"/>
                </a:solidFill>
                <a:latin typeface="Microsoft Sans Serif" panose="020B0604020202020204"/>
                <a:cs typeface="Microsoft Sans Serif" panose="020B0604020202020204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857186"/>
            <a:ext cx="9144000" cy="5138801"/>
          </a:xfrm>
          <a:prstGeom prst="rect">
            <a:avLst/>
          </a:prstGeom>
        </p:spPr>
      </p:pic>
      <p:sp>
        <p:nvSpPr>
          <p:cNvPr id="17" name="bg object 17"/>
          <p:cNvSpPr/>
          <p:nvPr/>
        </p:nvSpPr>
        <p:spPr>
          <a:xfrm>
            <a:off x="0" y="5102225"/>
            <a:ext cx="9144000" cy="895350"/>
          </a:xfrm>
          <a:custGeom>
            <a:avLst/>
            <a:gdLst/>
            <a:ahLst/>
            <a:cxnLst/>
            <a:rect l="l" t="t" r="r" b="b"/>
            <a:pathLst>
              <a:path w="9144000" h="895350">
                <a:moveTo>
                  <a:pt x="0" y="0"/>
                </a:moveTo>
                <a:lnTo>
                  <a:pt x="0" y="895350"/>
                </a:lnTo>
                <a:lnTo>
                  <a:pt x="9144000" y="895350"/>
                </a:lnTo>
                <a:lnTo>
                  <a:pt x="9144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bg object 18"/>
          <p:cNvSpPr/>
          <p:nvPr/>
        </p:nvSpPr>
        <p:spPr>
          <a:xfrm>
            <a:off x="0" y="5102225"/>
            <a:ext cx="9144000" cy="895350"/>
          </a:xfrm>
          <a:custGeom>
            <a:avLst/>
            <a:gdLst/>
            <a:ahLst/>
            <a:cxnLst/>
            <a:rect l="l" t="t" r="r" b="b"/>
            <a:pathLst>
              <a:path w="9144000" h="895350">
                <a:moveTo>
                  <a:pt x="0" y="895350"/>
                </a:moveTo>
                <a:lnTo>
                  <a:pt x="9144000" y="895350"/>
                </a:lnTo>
              </a:path>
              <a:path w="9144000" h="895350">
                <a:moveTo>
                  <a:pt x="9144000" y="0"/>
                </a:moveTo>
                <a:lnTo>
                  <a:pt x="0" y="0"/>
                </a:lnTo>
              </a:path>
            </a:pathLst>
          </a:custGeom>
          <a:ln w="9525">
            <a:solidFill>
              <a:srgbClr val="FFFFFF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9" name="bg object 19"/>
          <p:cNvSpPr/>
          <p:nvPr/>
        </p:nvSpPr>
        <p:spPr>
          <a:xfrm>
            <a:off x="2481326" y="5288026"/>
            <a:ext cx="3175" cy="522605"/>
          </a:xfrm>
          <a:custGeom>
            <a:avLst/>
            <a:gdLst/>
            <a:ahLst/>
            <a:cxnLst/>
            <a:rect l="l" t="t" r="r" b="b"/>
            <a:pathLst>
              <a:path w="3175" h="522604">
                <a:moveTo>
                  <a:pt x="0" y="0"/>
                </a:moveTo>
                <a:lnTo>
                  <a:pt x="3175" y="522224"/>
                </a:lnTo>
              </a:path>
            </a:pathLst>
          </a:custGeom>
          <a:ln w="19080">
            <a:solidFill>
              <a:srgbClr val="D11F5C"/>
            </a:solidFill>
          </a:ln>
        </p:spPr>
        <p:txBody>
          <a:bodyPr wrap="square" lIns="0" tIns="0" rIns="0" bIns="0" rtlCol="0"/>
          <a:lstStyle/>
          <a:p/>
        </p:txBody>
      </p:sp>
      <p:pic>
        <p:nvPicPr>
          <p:cNvPr id="20" name="bg object 2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109662" y="5287962"/>
            <a:ext cx="1085850" cy="520700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42391" y="86371"/>
            <a:ext cx="8459216" cy="12466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150" b="0" i="0">
                <a:solidFill>
                  <a:srgbClr val="D11F5C"/>
                </a:solidFill>
                <a:latin typeface="Microsoft Sans Serif" panose="020B0604020202020204"/>
                <a:cs typeface="Microsoft Sans Serif" panose="020B0604020202020204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02742" y="2027682"/>
            <a:ext cx="3793490" cy="13976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0" i="0">
                <a:solidFill>
                  <a:schemeClr val="tx1"/>
                </a:solidFill>
                <a:latin typeface="Verdana" panose="020B0604030504040204"/>
                <a:cs typeface="Verdana" panose="020B0604030504040204"/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9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5.png"/><Relationship Id="rId8" Type="http://schemas.openxmlformats.org/officeDocument/2006/relationships/image" Target="../media/image14.png"/><Relationship Id="rId7" Type="http://schemas.openxmlformats.org/officeDocument/2006/relationships/image" Target="../media/image13.png"/><Relationship Id="rId6" Type="http://schemas.openxmlformats.org/officeDocument/2006/relationships/image" Target="../media/image12.png"/><Relationship Id="rId5" Type="http://schemas.openxmlformats.org/officeDocument/2006/relationships/image" Target="../media/image11.jpe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png"/><Relationship Id="rId8" Type="http://schemas.openxmlformats.org/officeDocument/2006/relationships/image" Target="../media/image23.png"/><Relationship Id="rId7" Type="http://schemas.openxmlformats.org/officeDocument/2006/relationships/image" Target="../media/image22.png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99389" y="3280917"/>
            <a:ext cx="8148320" cy="986155"/>
          </a:xfrm>
          <a:prstGeom prst="rect">
            <a:avLst/>
          </a:prstGeom>
        </p:spPr>
        <p:txBody>
          <a:bodyPr vert="horz" wrap="square" lIns="0" tIns="75565" rIns="0" bIns="0" rtlCol="0">
            <a:spAutoFit/>
          </a:bodyPr>
          <a:lstStyle/>
          <a:p>
            <a:pPr marL="537210" marR="481965" indent="234315">
              <a:lnSpc>
                <a:spcPts val="2380"/>
              </a:lnSpc>
              <a:spcBef>
                <a:spcPts val="595"/>
              </a:spcBef>
            </a:pPr>
            <a:r>
              <a:rPr sz="2400" b="1" dirty="0">
                <a:solidFill>
                  <a:srgbClr val="FFFFFF"/>
                </a:solidFill>
                <a:latin typeface="Arial" panose="020B0604020202020204"/>
                <a:cs typeface="Arial" panose="020B0604020202020204"/>
              </a:rPr>
              <a:t>СИСТЕМА</a:t>
            </a:r>
            <a:r>
              <a:rPr sz="2400" b="1" spc="-105" dirty="0">
                <a:solidFill>
                  <a:srgbClr val="FFFFFF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sz="2400" b="1" spc="-10" dirty="0">
                <a:solidFill>
                  <a:srgbClr val="FFFFFF"/>
                </a:solidFill>
                <a:latin typeface="Arial" panose="020B0604020202020204"/>
                <a:cs typeface="Arial" panose="020B0604020202020204"/>
              </a:rPr>
              <a:t>ПРЕДПРОФИЛЬНОЙ</a:t>
            </a:r>
            <a:r>
              <a:rPr sz="2400" b="1" spc="-120" dirty="0">
                <a:solidFill>
                  <a:srgbClr val="FFFFFF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sz="2400" b="1" spc="-10" dirty="0">
                <a:solidFill>
                  <a:srgbClr val="FFFFFF"/>
                </a:solidFill>
                <a:latin typeface="Arial" panose="020B0604020202020204"/>
                <a:cs typeface="Arial" panose="020B0604020202020204"/>
              </a:rPr>
              <a:t>ПОДГОТОВКИ УЧАЩИХСЯ</a:t>
            </a:r>
            <a:r>
              <a:rPr sz="2400" b="1" spc="-90" dirty="0">
                <a:solidFill>
                  <a:srgbClr val="FFFFFF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sz="2400" b="1" dirty="0">
                <a:solidFill>
                  <a:srgbClr val="FFFFFF"/>
                </a:solidFill>
                <a:latin typeface="Arial" panose="020B0604020202020204"/>
                <a:cs typeface="Arial" panose="020B0604020202020204"/>
              </a:rPr>
              <a:t>9</a:t>
            </a:r>
            <a:r>
              <a:rPr sz="2400" b="1" spc="-90" dirty="0">
                <a:solidFill>
                  <a:srgbClr val="FFFFFF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sz="2400" b="1" spc="-10" dirty="0">
                <a:solidFill>
                  <a:srgbClr val="FFFFFF"/>
                </a:solidFill>
                <a:latin typeface="Arial" panose="020B0604020202020204"/>
                <a:cs typeface="Arial" panose="020B0604020202020204"/>
              </a:rPr>
              <a:t>КЛАССОВ</a:t>
            </a:r>
            <a:r>
              <a:rPr sz="2400" b="1" spc="-60" dirty="0">
                <a:solidFill>
                  <a:srgbClr val="FFFFFF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sz="2400" b="1" dirty="0">
                <a:solidFill>
                  <a:srgbClr val="FFFFFF"/>
                </a:solidFill>
                <a:latin typeface="Arial" panose="020B0604020202020204"/>
                <a:cs typeface="Arial" panose="020B0604020202020204"/>
              </a:rPr>
              <a:t>С</a:t>
            </a:r>
            <a:r>
              <a:rPr sz="2400" b="1" spc="-85" dirty="0">
                <a:solidFill>
                  <a:srgbClr val="FFFFFF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sz="2400" b="1" spc="-10" dirty="0">
                <a:solidFill>
                  <a:srgbClr val="FFFFFF"/>
                </a:solidFill>
                <a:latin typeface="Arial" panose="020B0604020202020204"/>
                <a:cs typeface="Arial" panose="020B0604020202020204"/>
              </a:rPr>
              <a:t>ИСПОЛЬЗОВАНИЕМ</a:t>
            </a:r>
            <a:endParaRPr sz="2400">
              <a:latin typeface="Arial" panose="020B0604020202020204"/>
              <a:cs typeface="Arial" panose="020B0604020202020204"/>
            </a:endParaRPr>
          </a:p>
          <a:p>
            <a:pPr marL="12700">
              <a:lnSpc>
                <a:spcPts val="2305"/>
              </a:lnSpc>
            </a:pPr>
            <a:r>
              <a:rPr sz="2400" b="1" dirty="0">
                <a:solidFill>
                  <a:srgbClr val="FFFFFF"/>
                </a:solidFill>
                <a:latin typeface="Arial" panose="020B0604020202020204"/>
                <a:cs typeface="Arial" panose="020B0604020202020204"/>
              </a:rPr>
              <a:t>АИС</a:t>
            </a:r>
            <a:r>
              <a:rPr sz="2400" b="1" spc="-125" dirty="0">
                <a:solidFill>
                  <a:srgbClr val="FFFFFF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sz="2400" b="1" spc="-10" dirty="0">
                <a:solidFill>
                  <a:srgbClr val="FFFFFF"/>
                </a:solidFill>
                <a:latin typeface="Arial" panose="020B0604020202020204"/>
                <a:cs typeface="Arial" panose="020B0604020202020204"/>
              </a:rPr>
              <a:t>«ТРУДОВЫЕ</a:t>
            </a:r>
            <a:r>
              <a:rPr sz="2400" b="1" spc="-110" dirty="0">
                <a:solidFill>
                  <a:srgbClr val="FFFFFF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sz="2400" b="1" dirty="0">
                <a:solidFill>
                  <a:srgbClr val="FFFFFF"/>
                </a:solidFill>
                <a:latin typeface="Arial" panose="020B0604020202020204"/>
                <a:cs typeface="Arial" panose="020B0604020202020204"/>
              </a:rPr>
              <a:t>РЕСУРСЫ.</a:t>
            </a:r>
            <a:r>
              <a:rPr sz="2400" b="1" spc="-85" dirty="0">
                <a:solidFill>
                  <a:srgbClr val="FFFFFF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sz="2400" b="1" spc="-20" dirty="0">
                <a:solidFill>
                  <a:srgbClr val="FFFFFF"/>
                </a:solidFill>
                <a:latin typeface="Arial" panose="020B0604020202020204"/>
                <a:cs typeface="Arial" panose="020B0604020202020204"/>
              </a:rPr>
              <a:t>САМАРСКАЯ</a:t>
            </a:r>
            <a:r>
              <a:rPr sz="2400" b="1" spc="-95" dirty="0">
                <a:solidFill>
                  <a:srgbClr val="FFFFFF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sz="2400" b="1" spc="-10" dirty="0">
                <a:solidFill>
                  <a:srgbClr val="FFFFFF"/>
                </a:solidFill>
                <a:latin typeface="Arial" panose="020B0604020202020204"/>
                <a:cs typeface="Arial" panose="020B0604020202020204"/>
              </a:rPr>
              <a:t>ОБЛАСТЬ»</a:t>
            </a:r>
            <a:endParaRPr sz="2400">
              <a:latin typeface="Arial" panose="020B0604020202020204"/>
              <a:cs typeface="Arial" panose="020B0604020202020204"/>
            </a:endParaRPr>
          </a:p>
        </p:txBody>
      </p:sp>
      <p:sp>
        <p:nvSpPr>
          <p:cNvPr id="7" name="Текстовое поле 6"/>
          <p:cNvSpPr txBox="1"/>
          <p:nvPr/>
        </p:nvSpPr>
        <p:spPr>
          <a:xfrm>
            <a:off x="2677795" y="2493010"/>
            <a:ext cx="3048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ru-RU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sp>
        <p:nvSpPr>
          <p:cNvPr id="6" name="Замещающее содержимое 5"/>
          <p:cNvSpPr>
            <a:spLocks noGrp="1"/>
          </p:cNvSpPr>
          <p:nvPr>
            <p:ph sz="half" idx="3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Замещающее содержимое 3" descr="аис.ск1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316230" y="86360"/>
            <a:ext cx="8775065" cy="572643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sp>
        <p:nvSpPr>
          <p:cNvPr id="6" name="Замещающее содержимое 5"/>
          <p:cNvSpPr>
            <a:spLocks noGrp="1"/>
          </p:cNvSpPr>
          <p:nvPr>
            <p:ph sz="half" idx="3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Замещающее содержимое 3" descr="аис.скрин3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185420" y="618490"/>
            <a:ext cx="8893810" cy="428434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sp>
        <p:nvSpPr>
          <p:cNvPr id="6" name="Замещающее содержимое 5"/>
          <p:cNvSpPr>
            <a:spLocks noGrp="1"/>
          </p:cNvSpPr>
          <p:nvPr>
            <p:ph sz="half" idx="3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Замещающее содержимое 3" descr="аис.скр2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17525" y="1447800"/>
            <a:ext cx="8284210" cy="424370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sp>
        <p:nvSpPr>
          <p:cNvPr id="6" name="Замещающее содержимое 5"/>
          <p:cNvSpPr>
            <a:spLocks noGrp="1"/>
          </p:cNvSpPr>
          <p:nvPr>
            <p:ph sz="half" idx="3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Замещающее содержимое 3" descr="скрин.аис6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304800" y="990600"/>
            <a:ext cx="8285480" cy="418655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sp>
        <p:nvSpPr>
          <p:cNvPr id="6" name="Замещающее содержимое 5"/>
          <p:cNvSpPr>
            <a:spLocks noGrp="1"/>
          </p:cNvSpPr>
          <p:nvPr>
            <p:ph sz="half" idx="3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4" name="Замещающее содержимое 3" descr="срин аис.5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342265" y="348615"/>
            <a:ext cx="8729980" cy="557974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362705" y="642365"/>
            <a:ext cx="2414905" cy="35687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/>
              <a:t>Нормативная</a:t>
            </a:r>
            <a:r>
              <a:rPr spc="-50" dirty="0"/>
              <a:t> </a:t>
            </a:r>
            <a:r>
              <a:rPr spc="-20" dirty="0"/>
              <a:t>база</a:t>
            </a:r>
            <a:endParaRPr spc="-20" dirty="0"/>
          </a:p>
        </p:txBody>
      </p:sp>
      <p:sp>
        <p:nvSpPr>
          <p:cNvPr id="3" name="object 3"/>
          <p:cNvSpPr txBox="1"/>
          <p:nvPr/>
        </p:nvSpPr>
        <p:spPr>
          <a:xfrm>
            <a:off x="535940" y="1081278"/>
            <a:ext cx="7783830" cy="55130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9085" indent="-286385">
              <a:lnSpc>
                <a:spcPct val="100000"/>
              </a:lnSpc>
              <a:spcBef>
                <a:spcPts val="100"/>
              </a:spcBef>
              <a:buClr>
                <a:srgbClr val="333E50"/>
              </a:buClr>
              <a:buFont typeface="Microsoft Sans Serif" panose="020B0604020202020204"/>
              <a:buChar char="•"/>
              <a:tabLst>
                <a:tab pos="299085" algn="l"/>
              </a:tabLst>
            </a:pPr>
            <a:r>
              <a:rPr sz="1800" dirty="0">
                <a:latin typeface="Verdana" panose="020B0604030504040204"/>
                <a:cs typeface="Verdana" panose="020B0604030504040204"/>
              </a:rPr>
              <a:t>Распоряжение</a:t>
            </a:r>
            <a:r>
              <a:rPr sz="1800" spc="-90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spc="-60" dirty="0">
                <a:latin typeface="Verdana" panose="020B0604030504040204"/>
                <a:cs typeface="Verdana" panose="020B0604030504040204"/>
              </a:rPr>
              <a:t>Правительства</a:t>
            </a:r>
            <a:r>
              <a:rPr sz="1800" spc="-55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spc="105" dirty="0">
                <a:latin typeface="Verdana" panose="020B0604030504040204"/>
                <a:cs typeface="Verdana" panose="020B0604030504040204"/>
              </a:rPr>
              <a:t>Самарской</a:t>
            </a:r>
            <a:r>
              <a:rPr sz="1800" spc="-70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dirty="0">
                <a:latin typeface="Verdana" panose="020B0604030504040204"/>
                <a:cs typeface="Verdana" panose="020B0604030504040204"/>
              </a:rPr>
              <a:t>области</a:t>
            </a:r>
            <a:r>
              <a:rPr sz="1800" spc="-75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spc="-60" dirty="0">
                <a:latin typeface="Verdana" panose="020B0604030504040204"/>
                <a:cs typeface="Verdana" panose="020B0604030504040204"/>
              </a:rPr>
              <a:t>от</a:t>
            </a:r>
            <a:r>
              <a:rPr sz="1800" spc="-85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spc="-130" dirty="0">
                <a:latin typeface="Verdana" panose="020B0604030504040204"/>
                <a:cs typeface="Verdana" panose="020B0604030504040204"/>
              </a:rPr>
              <a:t>07.08.2019</a:t>
            </a:r>
            <a:endParaRPr sz="1800">
              <a:latin typeface="Verdana" panose="020B0604030504040204"/>
              <a:cs typeface="Verdana" panose="020B0604030504040204"/>
            </a:endParaRPr>
          </a:p>
          <a:p>
            <a:pPr marL="299085" marR="328295">
              <a:lnSpc>
                <a:spcPct val="100000"/>
              </a:lnSpc>
            </a:pPr>
            <a:r>
              <a:rPr sz="1800" spc="-175" dirty="0">
                <a:latin typeface="Verdana" panose="020B0604030504040204"/>
                <a:cs typeface="Verdana" panose="020B0604030504040204"/>
              </a:rPr>
              <a:t>№740-</a:t>
            </a:r>
            <a:r>
              <a:rPr sz="1800" spc="100" dirty="0">
                <a:latin typeface="Verdana" panose="020B0604030504040204"/>
                <a:cs typeface="Verdana" panose="020B0604030504040204"/>
              </a:rPr>
              <a:t>р</a:t>
            </a:r>
            <a:r>
              <a:rPr sz="1800" spc="-130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spc="-65" dirty="0">
                <a:latin typeface="Verdana" panose="020B0604030504040204"/>
                <a:cs typeface="Verdana" panose="020B0604030504040204"/>
              </a:rPr>
              <a:t>«Об</a:t>
            </a:r>
            <a:r>
              <a:rPr sz="1800" spc="-105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spc="-60" dirty="0">
                <a:latin typeface="Verdana" panose="020B0604030504040204"/>
                <a:cs typeface="Verdana" panose="020B0604030504040204"/>
              </a:rPr>
              <a:t>утверждении</a:t>
            </a:r>
            <a:r>
              <a:rPr sz="1800" spc="-80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dirty="0">
                <a:latin typeface="Verdana" panose="020B0604030504040204"/>
                <a:cs typeface="Verdana" panose="020B0604030504040204"/>
              </a:rPr>
              <a:t>Межведомственного</a:t>
            </a:r>
            <a:r>
              <a:rPr sz="1800" spc="-120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spc="-10" dirty="0">
                <a:latin typeface="Verdana" panose="020B0604030504040204"/>
                <a:cs typeface="Verdana" panose="020B0604030504040204"/>
              </a:rPr>
              <a:t>комплексного </a:t>
            </a:r>
            <a:r>
              <a:rPr sz="1800" dirty="0">
                <a:latin typeface="Verdana" panose="020B0604030504040204"/>
                <a:cs typeface="Verdana" panose="020B0604030504040204"/>
              </a:rPr>
              <a:t>плана</a:t>
            </a:r>
            <a:r>
              <a:rPr sz="1800" spc="-145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spc="-10" dirty="0">
                <a:latin typeface="Verdana" panose="020B0604030504040204"/>
                <a:cs typeface="Verdana" panose="020B0604030504040204"/>
              </a:rPr>
              <a:t>мероприятий</a:t>
            </a:r>
            <a:r>
              <a:rPr sz="1800" spc="-80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dirty="0">
                <a:latin typeface="Verdana" panose="020B0604030504040204"/>
                <a:cs typeface="Verdana" panose="020B0604030504040204"/>
              </a:rPr>
              <a:t>по</a:t>
            </a:r>
            <a:r>
              <a:rPr sz="1800" spc="-125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dirty="0">
                <a:latin typeface="Verdana" panose="020B0604030504040204"/>
                <a:cs typeface="Verdana" panose="020B0604030504040204"/>
              </a:rPr>
              <a:t>созданию</a:t>
            </a:r>
            <a:r>
              <a:rPr sz="1800" spc="-125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spc="-50" dirty="0">
                <a:latin typeface="Verdana" panose="020B0604030504040204"/>
                <a:cs typeface="Verdana" panose="020B0604030504040204"/>
              </a:rPr>
              <a:t>условий</a:t>
            </a:r>
            <a:r>
              <a:rPr sz="1800" spc="-110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spc="-25" dirty="0">
                <a:latin typeface="Verdana" panose="020B0604030504040204"/>
                <a:cs typeface="Verdana" panose="020B0604030504040204"/>
              </a:rPr>
              <a:t>для </a:t>
            </a:r>
            <a:r>
              <a:rPr sz="1800" dirty="0">
                <a:latin typeface="Verdana" panose="020B0604030504040204"/>
                <a:cs typeface="Verdana" panose="020B0604030504040204"/>
              </a:rPr>
              <a:t>профессионального</a:t>
            </a:r>
            <a:r>
              <a:rPr sz="1800" spc="235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dirty="0">
                <a:latin typeface="Verdana" panose="020B0604030504040204"/>
                <a:cs typeface="Verdana" panose="020B0604030504040204"/>
              </a:rPr>
              <a:t>самоопределения</a:t>
            </a:r>
            <a:r>
              <a:rPr sz="1800" spc="335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spc="-30" dirty="0">
                <a:latin typeface="Verdana" panose="020B0604030504040204"/>
                <a:cs typeface="Verdana" panose="020B0604030504040204"/>
              </a:rPr>
              <a:t>обучающихся</a:t>
            </a:r>
            <a:r>
              <a:rPr sz="1800" spc="260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spc="-60" dirty="0">
                <a:latin typeface="Verdana" panose="020B0604030504040204"/>
                <a:cs typeface="Verdana" panose="020B0604030504040204"/>
              </a:rPr>
              <a:t>в </a:t>
            </a:r>
            <a:r>
              <a:rPr sz="1800" spc="105" dirty="0">
                <a:latin typeface="Verdana" panose="020B0604030504040204"/>
                <a:cs typeface="Verdana" panose="020B0604030504040204"/>
              </a:rPr>
              <a:t>Самарской</a:t>
            </a:r>
            <a:r>
              <a:rPr sz="1800" spc="-75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dirty="0">
                <a:latin typeface="Verdana" panose="020B0604030504040204"/>
                <a:cs typeface="Verdana" panose="020B0604030504040204"/>
              </a:rPr>
              <a:t>области</a:t>
            </a:r>
            <a:r>
              <a:rPr sz="1800" spc="-65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dirty="0">
                <a:latin typeface="Verdana" panose="020B0604030504040204"/>
                <a:cs typeface="Verdana" panose="020B0604030504040204"/>
              </a:rPr>
              <a:t>на</a:t>
            </a:r>
            <a:r>
              <a:rPr sz="1800" spc="-60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spc="-185" dirty="0">
                <a:latin typeface="Verdana" panose="020B0604030504040204"/>
                <a:cs typeface="Verdana" panose="020B0604030504040204"/>
              </a:rPr>
              <a:t>2019-</a:t>
            </a:r>
            <a:r>
              <a:rPr sz="1800" spc="-170" dirty="0">
                <a:latin typeface="Verdana" panose="020B0604030504040204"/>
                <a:cs typeface="Verdana" panose="020B0604030504040204"/>
              </a:rPr>
              <a:t>2024</a:t>
            </a:r>
            <a:r>
              <a:rPr sz="1800" spc="-40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spc="-10" dirty="0">
                <a:latin typeface="Verdana" panose="020B0604030504040204"/>
                <a:cs typeface="Verdana" panose="020B0604030504040204"/>
              </a:rPr>
              <a:t>годы»</a:t>
            </a:r>
            <a:endParaRPr sz="1800">
              <a:latin typeface="Verdana" panose="020B0604030504040204"/>
              <a:cs typeface="Verdana" panose="020B0604030504040204"/>
            </a:endParaRPr>
          </a:p>
          <a:p>
            <a:pPr marL="299085" marR="396240" indent="-287020">
              <a:lnSpc>
                <a:spcPct val="100000"/>
              </a:lnSpc>
              <a:spcBef>
                <a:spcPts val="2160"/>
              </a:spcBef>
              <a:buClr>
                <a:srgbClr val="333E50"/>
              </a:buClr>
              <a:buFont typeface="Microsoft Sans Serif" panose="020B0604020202020204"/>
              <a:buChar char="•"/>
              <a:tabLst>
                <a:tab pos="299085" algn="l"/>
              </a:tabLst>
            </a:pPr>
            <a:r>
              <a:rPr sz="1800" dirty="0">
                <a:latin typeface="Verdana" panose="020B0604030504040204"/>
                <a:cs typeface="Verdana" panose="020B0604030504040204"/>
              </a:rPr>
              <a:t>Распоряжение</a:t>
            </a:r>
            <a:r>
              <a:rPr sz="1800" spc="-90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dirty="0">
                <a:latin typeface="Verdana" panose="020B0604030504040204"/>
                <a:cs typeface="Verdana" panose="020B0604030504040204"/>
              </a:rPr>
              <a:t>МОиН</a:t>
            </a:r>
            <a:r>
              <a:rPr sz="1800" spc="-95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spc="170" dirty="0">
                <a:latin typeface="Verdana" panose="020B0604030504040204"/>
                <a:cs typeface="Verdana" panose="020B0604030504040204"/>
              </a:rPr>
              <a:t>СО</a:t>
            </a:r>
            <a:r>
              <a:rPr sz="1800" spc="-85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spc="-145" dirty="0">
                <a:latin typeface="Verdana" panose="020B0604030504040204"/>
                <a:cs typeface="Verdana" panose="020B0604030504040204"/>
              </a:rPr>
              <a:t>«О</a:t>
            </a:r>
            <a:r>
              <a:rPr sz="1800" spc="-75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dirty="0">
                <a:latin typeface="Verdana" panose="020B0604030504040204"/>
                <a:cs typeface="Verdana" panose="020B0604030504040204"/>
              </a:rPr>
              <a:t>реализации</a:t>
            </a:r>
            <a:r>
              <a:rPr sz="1800" spc="-50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spc="-10" dirty="0">
                <a:latin typeface="Verdana" panose="020B0604030504040204"/>
                <a:cs typeface="Verdana" panose="020B0604030504040204"/>
              </a:rPr>
              <a:t>предпрофильной </a:t>
            </a:r>
            <a:r>
              <a:rPr sz="1800" spc="-80" dirty="0">
                <a:latin typeface="Verdana" panose="020B0604030504040204"/>
                <a:cs typeface="Verdana" panose="020B0604030504040204"/>
              </a:rPr>
              <a:t>подготовки</a:t>
            </a:r>
            <a:r>
              <a:rPr sz="1800" spc="-105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spc="-55" dirty="0">
                <a:latin typeface="Verdana" panose="020B0604030504040204"/>
                <a:cs typeface="Verdana" panose="020B0604030504040204"/>
              </a:rPr>
              <a:t>учащихся</a:t>
            </a:r>
            <a:r>
              <a:rPr sz="1800" spc="-95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spc="-165" dirty="0">
                <a:latin typeface="Verdana" panose="020B0604030504040204"/>
                <a:cs typeface="Verdana" panose="020B0604030504040204"/>
              </a:rPr>
              <a:t>девятых</a:t>
            </a:r>
            <a:r>
              <a:rPr sz="1800" spc="-75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dirty="0">
                <a:latin typeface="Verdana" panose="020B0604030504040204"/>
                <a:cs typeface="Verdana" panose="020B0604030504040204"/>
              </a:rPr>
              <a:t>классов</a:t>
            </a:r>
            <a:r>
              <a:rPr sz="1800" spc="-80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spc="-10" dirty="0">
                <a:latin typeface="Verdana" panose="020B0604030504040204"/>
                <a:cs typeface="Verdana" panose="020B0604030504040204"/>
              </a:rPr>
              <a:t>общеобразовательных </a:t>
            </a:r>
            <a:r>
              <a:rPr sz="1800" spc="-20" dirty="0">
                <a:latin typeface="Verdana" panose="020B0604030504040204"/>
                <a:cs typeface="Verdana" panose="020B0604030504040204"/>
              </a:rPr>
              <a:t>организаций</a:t>
            </a:r>
            <a:r>
              <a:rPr sz="1800" spc="-90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spc="105" dirty="0">
                <a:latin typeface="Verdana" panose="020B0604030504040204"/>
                <a:cs typeface="Verdana" panose="020B0604030504040204"/>
              </a:rPr>
              <a:t>Самарской</a:t>
            </a:r>
            <a:r>
              <a:rPr sz="1800" spc="-85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dirty="0">
                <a:latin typeface="Verdana" panose="020B0604030504040204"/>
                <a:cs typeface="Verdana" panose="020B0604030504040204"/>
              </a:rPr>
              <a:t>области</a:t>
            </a:r>
            <a:r>
              <a:rPr sz="1800" spc="-75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spc="190" dirty="0">
                <a:latin typeface="Verdana" panose="020B0604030504040204"/>
                <a:cs typeface="Verdana" panose="020B0604030504040204"/>
              </a:rPr>
              <a:t>с</a:t>
            </a:r>
            <a:r>
              <a:rPr sz="1800" spc="-105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spc="-10" dirty="0">
                <a:latin typeface="Verdana" panose="020B0604030504040204"/>
                <a:cs typeface="Verdana" panose="020B0604030504040204"/>
              </a:rPr>
              <a:t>использованием </a:t>
            </a:r>
            <a:r>
              <a:rPr sz="1800" spc="-25" dirty="0">
                <a:latin typeface="Verdana" panose="020B0604030504040204"/>
                <a:cs typeface="Verdana" panose="020B0604030504040204"/>
              </a:rPr>
              <a:t>автоматизированной</a:t>
            </a:r>
            <a:r>
              <a:rPr sz="1800" spc="-80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spc="60" dirty="0">
                <a:latin typeface="Verdana" panose="020B0604030504040204"/>
                <a:cs typeface="Verdana" panose="020B0604030504040204"/>
              </a:rPr>
              <a:t>информационной</a:t>
            </a:r>
            <a:r>
              <a:rPr sz="1800" spc="-75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spc="-10" dirty="0">
                <a:latin typeface="Verdana" panose="020B0604030504040204"/>
                <a:cs typeface="Verdana" panose="020B0604030504040204"/>
              </a:rPr>
              <a:t>системы</a:t>
            </a:r>
            <a:endParaRPr sz="1800">
              <a:latin typeface="Verdana" panose="020B0604030504040204"/>
              <a:cs typeface="Verdana" panose="020B0604030504040204"/>
            </a:endParaRPr>
          </a:p>
          <a:p>
            <a:pPr marL="299085" marR="641985">
              <a:lnSpc>
                <a:spcPct val="100000"/>
              </a:lnSpc>
            </a:pPr>
            <a:r>
              <a:rPr sz="1800" spc="-40" dirty="0">
                <a:latin typeface="Verdana" panose="020B0604030504040204"/>
                <a:cs typeface="Verdana" panose="020B0604030504040204"/>
              </a:rPr>
              <a:t>«Предпрофильная</a:t>
            </a:r>
            <a:r>
              <a:rPr sz="1800" spc="-80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spc="-95" dirty="0">
                <a:latin typeface="Verdana" panose="020B0604030504040204"/>
                <a:cs typeface="Verdana" panose="020B0604030504040204"/>
              </a:rPr>
              <a:t>подготовка»</a:t>
            </a:r>
            <a:r>
              <a:rPr sz="1800" spc="-100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dirty="0">
                <a:latin typeface="Verdana" panose="020B0604030504040204"/>
                <a:cs typeface="Verdana" panose="020B0604030504040204"/>
              </a:rPr>
              <a:t>на</a:t>
            </a:r>
            <a:r>
              <a:rPr sz="1800" spc="-105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spc="-10" dirty="0">
                <a:latin typeface="Verdana" panose="020B0604030504040204"/>
                <a:cs typeface="Verdana" panose="020B0604030504040204"/>
              </a:rPr>
              <a:t>территории</a:t>
            </a:r>
            <a:r>
              <a:rPr sz="1800" spc="-40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spc="95" dirty="0">
                <a:latin typeface="Verdana" panose="020B0604030504040204"/>
                <a:cs typeface="Verdana" panose="020B0604030504040204"/>
              </a:rPr>
              <a:t>Самарской </a:t>
            </a:r>
            <a:r>
              <a:rPr sz="1800" spc="-40" dirty="0">
                <a:latin typeface="Verdana" panose="020B0604030504040204"/>
                <a:cs typeface="Verdana" panose="020B0604030504040204"/>
              </a:rPr>
              <a:t>области»</a:t>
            </a:r>
            <a:r>
              <a:rPr sz="1800" spc="-130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spc="-65" dirty="0">
                <a:latin typeface="Verdana" panose="020B0604030504040204"/>
                <a:cs typeface="Verdana" panose="020B0604030504040204"/>
              </a:rPr>
              <a:t>от</a:t>
            </a:r>
            <a:r>
              <a:rPr sz="1800" spc="-110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spc="-165" dirty="0">
                <a:latin typeface="Verdana" panose="020B0604030504040204"/>
                <a:cs typeface="Verdana" panose="020B0604030504040204"/>
              </a:rPr>
              <a:t>16.10.2019</a:t>
            </a:r>
            <a:r>
              <a:rPr sz="1800" spc="-60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spc="-155" dirty="0">
                <a:latin typeface="Verdana" panose="020B0604030504040204"/>
                <a:cs typeface="Verdana" panose="020B0604030504040204"/>
              </a:rPr>
              <a:t>№</a:t>
            </a:r>
            <a:r>
              <a:rPr sz="1800" spc="-114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spc="-185" dirty="0">
                <a:latin typeface="Verdana" panose="020B0604030504040204"/>
                <a:cs typeface="Verdana" panose="020B0604030504040204"/>
              </a:rPr>
              <a:t>880-</a:t>
            </a:r>
            <a:r>
              <a:rPr sz="1800" spc="50" dirty="0">
                <a:latin typeface="Verdana" panose="020B0604030504040204"/>
                <a:cs typeface="Verdana" panose="020B0604030504040204"/>
              </a:rPr>
              <a:t>р</a:t>
            </a:r>
            <a:endParaRPr sz="1800">
              <a:latin typeface="Verdana" panose="020B0604030504040204"/>
              <a:cs typeface="Verdana" panose="020B0604030504040204"/>
            </a:endParaRPr>
          </a:p>
          <a:p>
            <a:pPr marL="299085" indent="-286385">
              <a:lnSpc>
                <a:spcPct val="100000"/>
              </a:lnSpc>
              <a:spcBef>
                <a:spcPts val="2165"/>
              </a:spcBef>
              <a:buClr>
                <a:srgbClr val="333E50"/>
              </a:buClr>
              <a:buFont typeface="Microsoft Sans Serif" panose="020B0604020202020204"/>
              <a:buChar char="•"/>
              <a:tabLst>
                <a:tab pos="299085" algn="l"/>
              </a:tabLst>
            </a:pPr>
            <a:r>
              <a:rPr sz="1800" spc="-65" dirty="0">
                <a:latin typeface="Verdana" panose="020B0604030504040204"/>
                <a:cs typeface="Verdana" panose="020B0604030504040204"/>
              </a:rPr>
              <a:t>Порядок</a:t>
            </a:r>
            <a:r>
              <a:rPr sz="1800" spc="-45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dirty="0">
                <a:latin typeface="Verdana" panose="020B0604030504040204"/>
                <a:cs typeface="Verdana" panose="020B0604030504040204"/>
              </a:rPr>
              <a:t>реализации</a:t>
            </a:r>
            <a:r>
              <a:rPr sz="1800" spc="40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dirty="0">
                <a:latin typeface="Verdana" panose="020B0604030504040204"/>
                <a:cs typeface="Verdana" panose="020B0604030504040204"/>
              </a:rPr>
              <a:t>системы</a:t>
            </a:r>
            <a:r>
              <a:rPr sz="1800" spc="25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dirty="0">
                <a:latin typeface="Verdana" panose="020B0604030504040204"/>
                <a:cs typeface="Verdana" panose="020B0604030504040204"/>
              </a:rPr>
              <a:t>предпрофильной</a:t>
            </a:r>
            <a:r>
              <a:rPr sz="1800" spc="10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spc="-10" dirty="0">
                <a:latin typeface="Verdana" panose="020B0604030504040204"/>
                <a:cs typeface="Verdana" panose="020B0604030504040204"/>
              </a:rPr>
              <a:t>подготовки</a:t>
            </a:r>
            <a:endParaRPr sz="1800">
              <a:latin typeface="Verdana" panose="020B0604030504040204"/>
              <a:cs typeface="Verdana" panose="020B0604030504040204"/>
            </a:endParaRPr>
          </a:p>
          <a:p>
            <a:pPr marL="299085" marR="111125" indent="-287020">
              <a:lnSpc>
                <a:spcPct val="100000"/>
              </a:lnSpc>
              <a:spcBef>
                <a:spcPts val="2160"/>
              </a:spcBef>
              <a:buClr>
                <a:srgbClr val="333E50"/>
              </a:buClr>
              <a:buFont typeface="Microsoft Sans Serif" panose="020B0604020202020204"/>
              <a:buChar char="•"/>
              <a:tabLst>
                <a:tab pos="299085" algn="l"/>
              </a:tabLst>
            </a:pPr>
            <a:r>
              <a:rPr sz="1800" spc="-65" dirty="0">
                <a:latin typeface="Verdana" panose="020B0604030504040204"/>
                <a:cs typeface="Verdana" panose="020B0604030504040204"/>
              </a:rPr>
              <a:t>Концепция</a:t>
            </a:r>
            <a:r>
              <a:rPr sz="1800" spc="100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spc="-105" dirty="0">
                <a:latin typeface="Verdana" panose="020B0604030504040204"/>
                <a:cs typeface="Verdana" panose="020B0604030504040204"/>
              </a:rPr>
              <a:t>развития</a:t>
            </a:r>
            <a:r>
              <a:rPr sz="1800" spc="180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dirty="0">
                <a:latin typeface="Verdana" panose="020B0604030504040204"/>
                <a:cs typeface="Verdana" panose="020B0604030504040204"/>
              </a:rPr>
              <a:t>системы</a:t>
            </a:r>
            <a:r>
              <a:rPr sz="1800" spc="190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dirty="0">
                <a:latin typeface="Verdana" panose="020B0604030504040204"/>
                <a:cs typeface="Verdana" panose="020B0604030504040204"/>
              </a:rPr>
              <a:t>профессиональной</a:t>
            </a:r>
            <a:r>
              <a:rPr sz="1800" spc="145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spc="-10" dirty="0">
                <a:latin typeface="Verdana" panose="020B0604030504040204"/>
                <a:cs typeface="Verdana" panose="020B0604030504040204"/>
              </a:rPr>
              <a:t>ориентации населения</a:t>
            </a:r>
            <a:r>
              <a:rPr sz="1800" spc="-90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spc="105" dirty="0">
                <a:latin typeface="Verdana" panose="020B0604030504040204"/>
                <a:cs typeface="Verdana" panose="020B0604030504040204"/>
              </a:rPr>
              <a:t>Самарской</a:t>
            </a:r>
            <a:r>
              <a:rPr sz="1800" spc="-85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dirty="0">
                <a:latin typeface="Verdana" panose="020B0604030504040204"/>
                <a:cs typeface="Verdana" panose="020B0604030504040204"/>
              </a:rPr>
              <a:t>области</a:t>
            </a:r>
            <a:r>
              <a:rPr sz="1800" spc="-80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dirty="0">
                <a:latin typeface="Verdana" panose="020B0604030504040204"/>
                <a:cs typeface="Verdana" panose="020B0604030504040204"/>
              </a:rPr>
              <a:t>на</a:t>
            </a:r>
            <a:r>
              <a:rPr sz="1800" spc="-105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dirty="0">
                <a:latin typeface="Verdana" panose="020B0604030504040204"/>
                <a:cs typeface="Verdana" panose="020B0604030504040204"/>
              </a:rPr>
              <a:t>период</a:t>
            </a:r>
            <a:r>
              <a:rPr sz="1800" spc="-75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dirty="0">
                <a:latin typeface="Verdana" panose="020B0604030504040204"/>
                <a:cs typeface="Verdana" panose="020B0604030504040204"/>
              </a:rPr>
              <a:t>до</a:t>
            </a:r>
            <a:r>
              <a:rPr sz="1800" spc="-105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spc="-165" dirty="0">
                <a:latin typeface="Verdana" panose="020B0604030504040204"/>
                <a:cs typeface="Verdana" panose="020B0604030504040204"/>
              </a:rPr>
              <a:t>2030</a:t>
            </a:r>
            <a:r>
              <a:rPr sz="1800" spc="-80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spc="-20" dirty="0">
                <a:latin typeface="Verdana" panose="020B0604030504040204"/>
                <a:cs typeface="Verdana" panose="020B0604030504040204"/>
              </a:rPr>
              <a:t>года </a:t>
            </a:r>
            <a:r>
              <a:rPr sz="1800" spc="-40" dirty="0">
                <a:latin typeface="Verdana" panose="020B0604030504040204"/>
                <a:cs typeface="Verdana" panose="020B0604030504040204"/>
              </a:rPr>
              <a:t>(Утверждена</a:t>
            </a:r>
            <a:r>
              <a:rPr sz="1800" spc="-25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dirty="0">
                <a:latin typeface="Verdana" panose="020B0604030504040204"/>
                <a:cs typeface="Verdana" panose="020B0604030504040204"/>
              </a:rPr>
              <a:t>протоколом</a:t>
            </a:r>
            <a:r>
              <a:rPr sz="1800" spc="-70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spc="-10" dirty="0">
                <a:latin typeface="Verdana" panose="020B0604030504040204"/>
                <a:cs typeface="Verdana" panose="020B0604030504040204"/>
              </a:rPr>
              <a:t>заседания</a:t>
            </a:r>
            <a:r>
              <a:rPr sz="1800" spc="-75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dirty="0">
                <a:latin typeface="Verdana" panose="020B0604030504040204"/>
                <a:cs typeface="Verdana" panose="020B0604030504040204"/>
              </a:rPr>
              <a:t>совета</a:t>
            </a:r>
            <a:r>
              <a:rPr sz="1800" spc="-65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spc="-25" dirty="0">
                <a:latin typeface="Verdana" panose="020B0604030504040204"/>
                <a:cs typeface="Verdana" panose="020B0604030504040204"/>
              </a:rPr>
              <a:t>по </a:t>
            </a:r>
            <a:r>
              <a:rPr sz="1800" spc="45" dirty="0">
                <a:latin typeface="Verdana" panose="020B0604030504040204"/>
                <a:cs typeface="Verdana" panose="020B0604030504040204"/>
              </a:rPr>
              <a:t>профессиональным</a:t>
            </a:r>
            <a:r>
              <a:rPr sz="1800" spc="-95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spc="-10" dirty="0">
                <a:latin typeface="Verdana" panose="020B0604030504040204"/>
                <a:cs typeface="Verdana" panose="020B0604030504040204"/>
              </a:rPr>
              <a:t>квалификациям</a:t>
            </a:r>
            <a:r>
              <a:rPr sz="1800" spc="-60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spc="-245" dirty="0">
                <a:latin typeface="Verdana" panose="020B0604030504040204"/>
                <a:cs typeface="Verdana" panose="020B0604030504040204"/>
              </a:rPr>
              <a:t>в</a:t>
            </a:r>
            <a:r>
              <a:rPr sz="1800" spc="-95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spc="105" dirty="0">
                <a:latin typeface="Verdana" panose="020B0604030504040204"/>
                <a:cs typeface="Verdana" panose="020B0604030504040204"/>
              </a:rPr>
              <a:t>Самарской</a:t>
            </a:r>
            <a:r>
              <a:rPr sz="1800" spc="-100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dirty="0">
                <a:latin typeface="Verdana" panose="020B0604030504040204"/>
                <a:cs typeface="Verdana" panose="020B0604030504040204"/>
              </a:rPr>
              <a:t>области</a:t>
            </a:r>
            <a:r>
              <a:rPr sz="1800" spc="-80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spc="-25" dirty="0">
                <a:latin typeface="Verdana" panose="020B0604030504040204"/>
                <a:cs typeface="Verdana" panose="020B0604030504040204"/>
              </a:rPr>
              <a:t>от </a:t>
            </a:r>
            <a:r>
              <a:rPr sz="1800" spc="-165" dirty="0">
                <a:latin typeface="Verdana" panose="020B0604030504040204"/>
                <a:cs typeface="Verdana" panose="020B0604030504040204"/>
              </a:rPr>
              <a:t>23.04.2021</a:t>
            </a:r>
            <a:r>
              <a:rPr sz="1800" spc="-85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spc="-20" dirty="0">
                <a:latin typeface="Verdana" panose="020B0604030504040204"/>
                <a:cs typeface="Verdana" panose="020B0604030504040204"/>
              </a:rPr>
              <a:t>№68)</a:t>
            </a:r>
            <a:endParaRPr sz="1800">
              <a:latin typeface="Verdana" panose="020B0604030504040204"/>
              <a:cs typeface="Verdana" panose="020B0604030504040204"/>
            </a:endParaRPr>
          </a:p>
        </p:txBody>
      </p:sp>
      <p:pic>
        <p:nvPicPr>
          <p:cNvPr id="4" name="object 4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488950" y="1176337"/>
            <a:ext cx="173037" cy="169862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493712" y="2852737"/>
            <a:ext cx="173037" cy="169862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495300" y="5300662"/>
            <a:ext cx="173037" cy="169862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477837" y="4724336"/>
            <a:ext cx="173037" cy="16986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6456426" y="4850480"/>
            <a:ext cx="1486229" cy="699255"/>
          </a:xfrm>
          <a:prstGeom prst="rect">
            <a:avLst/>
          </a:prstGeom>
        </p:spPr>
      </p:pic>
      <p:sp>
        <p:nvSpPr>
          <p:cNvPr id="3" name="object 3"/>
          <p:cNvSpPr/>
          <p:nvPr/>
        </p:nvSpPr>
        <p:spPr>
          <a:xfrm>
            <a:off x="654050" y="5102225"/>
            <a:ext cx="5615305" cy="28575"/>
          </a:xfrm>
          <a:custGeom>
            <a:avLst/>
            <a:gdLst/>
            <a:ahLst/>
            <a:cxnLst/>
            <a:rect l="l" t="t" r="r" b="b"/>
            <a:pathLst>
              <a:path w="5615305" h="28575">
                <a:moveTo>
                  <a:pt x="0" y="0"/>
                </a:moveTo>
                <a:lnTo>
                  <a:pt x="5615051" y="28575"/>
                </a:lnTo>
              </a:path>
            </a:pathLst>
          </a:custGeom>
          <a:ln w="19080">
            <a:solidFill>
              <a:srgbClr val="D11F5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7310501" y="5102225"/>
            <a:ext cx="979805" cy="1905"/>
          </a:xfrm>
          <a:custGeom>
            <a:avLst/>
            <a:gdLst/>
            <a:ahLst/>
            <a:cxnLst/>
            <a:rect l="l" t="t" r="r" b="b"/>
            <a:pathLst>
              <a:path w="979804" h="1904">
                <a:moveTo>
                  <a:pt x="0" y="0"/>
                </a:moveTo>
                <a:lnTo>
                  <a:pt x="979424" y="1524"/>
                </a:lnTo>
              </a:path>
            </a:pathLst>
          </a:custGeom>
          <a:ln w="19080">
            <a:solidFill>
              <a:srgbClr val="D11F5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4024629" y="1015695"/>
            <a:ext cx="953769" cy="35687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pc="-10" dirty="0"/>
              <a:t>Задачи</a:t>
            </a:r>
            <a:endParaRPr spc="-10" dirty="0"/>
          </a:p>
        </p:txBody>
      </p:sp>
      <p:sp>
        <p:nvSpPr>
          <p:cNvPr id="6" name="object 6"/>
          <p:cNvSpPr/>
          <p:nvPr/>
        </p:nvSpPr>
        <p:spPr>
          <a:xfrm>
            <a:off x="4316476" y="1405000"/>
            <a:ext cx="498475" cy="0"/>
          </a:xfrm>
          <a:custGeom>
            <a:avLst/>
            <a:gdLst/>
            <a:ahLst/>
            <a:cxnLst/>
            <a:rect l="l" t="t" r="r" b="b"/>
            <a:pathLst>
              <a:path w="498475">
                <a:moveTo>
                  <a:pt x="0" y="0"/>
                </a:moveTo>
                <a:lnTo>
                  <a:pt x="498475" y="0"/>
                </a:lnTo>
              </a:path>
            </a:pathLst>
          </a:custGeom>
          <a:ln w="38100">
            <a:solidFill>
              <a:srgbClr val="D11F5C"/>
            </a:solidFill>
          </a:ln>
        </p:spPr>
        <p:txBody>
          <a:bodyPr wrap="square" lIns="0" tIns="0" rIns="0" bIns="0" rtlCol="0"/>
          <a:lstStyle/>
          <a:p/>
        </p:txBody>
      </p:sp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340210" y="1563687"/>
            <a:ext cx="358181" cy="362592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318700" y="1557337"/>
            <a:ext cx="356664" cy="362592"/>
          </a:xfrm>
          <a:prstGeom prst="rect">
            <a:avLst/>
          </a:prstGeom>
        </p:spPr>
      </p:pic>
      <p:grpSp>
        <p:nvGrpSpPr>
          <p:cNvPr id="9" name="object 9"/>
          <p:cNvGrpSpPr/>
          <p:nvPr/>
        </p:nvGrpSpPr>
        <p:grpSpPr>
          <a:xfrm>
            <a:off x="469373" y="4308475"/>
            <a:ext cx="368935" cy="353695"/>
            <a:chOff x="469373" y="4308475"/>
            <a:chExt cx="368935" cy="353695"/>
          </a:xfrm>
        </p:grpSpPr>
        <p:pic>
          <p:nvPicPr>
            <p:cNvPr id="10" name="object 1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69373" y="4311376"/>
              <a:ext cx="368844" cy="350558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492124" y="4308475"/>
              <a:ext cx="323850" cy="304800"/>
            </a:xfrm>
            <a:custGeom>
              <a:avLst/>
              <a:gdLst/>
              <a:ahLst/>
              <a:cxnLst/>
              <a:rect l="l" t="t" r="r" b="b"/>
              <a:pathLst>
                <a:path w="323850" h="304800">
                  <a:moveTo>
                    <a:pt x="161925" y="0"/>
                  </a:moveTo>
                  <a:lnTo>
                    <a:pt x="110742" y="7766"/>
                  </a:lnTo>
                  <a:lnTo>
                    <a:pt x="66292" y="29394"/>
                  </a:lnTo>
                  <a:lnTo>
                    <a:pt x="31240" y="62380"/>
                  </a:lnTo>
                  <a:lnTo>
                    <a:pt x="8254" y="104217"/>
                  </a:lnTo>
                  <a:lnTo>
                    <a:pt x="0" y="152400"/>
                  </a:lnTo>
                  <a:lnTo>
                    <a:pt x="8254" y="200582"/>
                  </a:lnTo>
                  <a:lnTo>
                    <a:pt x="31240" y="242419"/>
                  </a:lnTo>
                  <a:lnTo>
                    <a:pt x="66292" y="275405"/>
                  </a:lnTo>
                  <a:lnTo>
                    <a:pt x="110742" y="297033"/>
                  </a:lnTo>
                  <a:lnTo>
                    <a:pt x="161925" y="304800"/>
                  </a:lnTo>
                  <a:lnTo>
                    <a:pt x="213107" y="297033"/>
                  </a:lnTo>
                  <a:lnTo>
                    <a:pt x="257557" y="275405"/>
                  </a:lnTo>
                  <a:lnTo>
                    <a:pt x="292609" y="242419"/>
                  </a:lnTo>
                  <a:lnTo>
                    <a:pt x="315595" y="200582"/>
                  </a:lnTo>
                  <a:lnTo>
                    <a:pt x="323850" y="152400"/>
                  </a:lnTo>
                  <a:lnTo>
                    <a:pt x="315595" y="104217"/>
                  </a:lnTo>
                  <a:lnTo>
                    <a:pt x="292609" y="62380"/>
                  </a:lnTo>
                  <a:lnTo>
                    <a:pt x="257557" y="29394"/>
                  </a:lnTo>
                  <a:lnTo>
                    <a:pt x="213107" y="7766"/>
                  </a:lnTo>
                  <a:lnTo>
                    <a:pt x="161925" y="0"/>
                  </a:lnTo>
                  <a:close/>
                </a:path>
              </a:pathLst>
            </a:custGeom>
            <a:solidFill>
              <a:srgbClr val="D11F5C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2" name="object 1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84199" y="4395723"/>
              <a:ext cx="142722" cy="126237"/>
            </a:xfrm>
            <a:prstGeom prst="rect">
              <a:avLst/>
            </a:prstGeom>
          </p:spPr>
        </p:pic>
      </p:grpSp>
      <p:sp>
        <p:nvSpPr>
          <p:cNvPr id="13" name="object 13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pc="-35" dirty="0"/>
              <a:t>создать</a:t>
            </a:r>
            <a:r>
              <a:rPr spc="-100" dirty="0"/>
              <a:t> </a:t>
            </a:r>
            <a:r>
              <a:rPr spc="55" dirty="0"/>
              <a:t>информационное </a:t>
            </a:r>
            <a:r>
              <a:rPr spc="-20" dirty="0"/>
              <a:t>образовательное</a:t>
            </a:r>
            <a:r>
              <a:rPr spc="-25" dirty="0"/>
              <a:t> </a:t>
            </a:r>
            <a:r>
              <a:rPr spc="-10" dirty="0"/>
              <a:t>пространство, способствующее </a:t>
            </a:r>
            <a:r>
              <a:rPr spc="45" dirty="0"/>
              <a:t>профессиональному </a:t>
            </a:r>
            <a:r>
              <a:rPr spc="50" dirty="0"/>
              <a:t>самоопределению</a:t>
            </a:r>
            <a:r>
              <a:rPr spc="-120" dirty="0"/>
              <a:t> </a:t>
            </a:r>
            <a:r>
              <a:rPr spc="-10" dirty="0"/>
              <a:t>учащихся</a:t>
            </a:r>
            <a:endParaRPr spc="-10" dirty="0"/>
          </a:p>
        </p:txBody>
      </p:sp>
      <p:sp>
        <p:nvSpPr>
          <p:cNvPr id="14" name="object 14"/>
          <p:cNvSpPr txBox="1"/>
          <p:nvPr/>
        </p:nvSpPr>
        <p:spPr>
          <a:xfrm>
            <a:off x="4602226" y="1967229"/>
            <a:ext cx="4151629" cy="1671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800" spc="-30" dirty="0">
                <a:latin typeface="Verdana" panose="020B0604030504040204"/>
                <a:cs typeface="Verdana" panose="020B0604030504040204"/>
              </a:rPr>
              <a:t>обеспечить</a:t>
            </a:r>
            <a:r>
              <a:rPr sz="1800" spc="-100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spc="-10" dirty="0">
                <a:latin typeface="Verdana" panose="020B0604030504040204"/>
                <a:cs typeface="Verdana" panose="020B0604030504040204"/>
              </a:rPr>
              <a:t>практическое знакомство</a:t>
            </a:r>
            <a:r>
              <a:rPr sz="1800" spc="-110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spc="-55" dirty="0">
                <a:latin typeface="Verdana" panose="020B0604030504040204"/>
                <a:cs typeface="Verdana" panose="020B0604030504040204"/>
              </a:rPr>
              <a:t>учащихся</a:t>
            </a:r>
            <a:r>
              <a:rPr sz="1800" spc="-85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spc="140" dirty="0">
                <a:latin typeface="Verdana" panose="020B0604030504040204"/>
                <a:cs typeface="Verdana" panose="020B0604030504040204"/>
              </a:rPr>
              <a:t>с </a:t>
            </a:r>
            <a:r>
              <a:rPr sz="1800" spc="80" dirty="0">
                <a:latin typeface="Verdana" panose="020B0604030504040204"/>
                <a:cs typeface="Verdana" panose="020B0604030504040204"/>
              </a:rPr>
              <a:t>профессиями</a:t>
            </a:r>
            <a:r>
              <a:rPr sz="1800" spc="-114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spc="-50" dirty="0">
                <a:latin typeface="Verdana" panose="020B0604030504040204"/>
                <a:cs typeface="Verdana" panose="020B0604030504040204"/>
              </a:rPr>
              <a:t>и</a:t>
            </a:r>
            <a:r>
              <a:rPr sz="1800" spc="-125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spc="-10" dirty="0">
                <a:latin typeface="Verdana" panose="020B0604030504040204"/>
                <a:cs typeface="Verdana" panose="020B0604030504040204"/>
              </a:rPr>
              <a:t>специальностями, </a:t>
            </a:r>
            <a:r>
              <a:rPr sz="1800" dirty="0">
                <a:latin typeface="Verdana" panose="020B0604030504040204"/>
                <a:cs typeface="Verdana" panose="020B0604030504040204"/>
              </a:rPr>
              <a:t>востребованными</a:t>
            </a:r>
            <a:r>
              <a:rPr sz="1800" spc="-150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spc="-25" dirty="0">
                <a:latin typeface="Verdana" panose="020B0604030504040204"/>
                <a:cs typeface="Verdana" panose="020B0604030504040204"/>
              </a:rPr>
              <a:t>на </a:t>
            </a:r>
            <a:r>
              <a:rPr sz="1800" dirty="0">
                <a:latin typeface="Verdana" panose="020B0604030504040204"/>
                <a:cs typeface="Verdana" panose="020B0604030504040204"/>
              </a:rPr>
              <a:t>региональном</a:t>
            </a:r>
            <a:r>
              <a:rPr sz="1800" spc="-110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spc="-65" dirty="0">
                <a:latin typeface="Verdana" panose="020B0604030504040204"/>
                <a:cs typeface="Verdana" panose="020B0604030504040204"/>
              </a:rPr>
              <a:t>рынке</a:t>
            </a:r>
            <a:r>
              <a:rPr sz="1800" spc="-120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spc="-25" dirty="0">
                <a:latin typeface="Verdana" panose="020B0604030504040204"/>
                <a:cs typeface="Verdana" panose="020B0604030504040204"/>
              </a:rPr>
              <a:t>труда</a:t>
            </a:r>
            <a:r>
              <a:rPr sz="1800" spc="-100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spc="-50" dirty="0">
                <a:latin typeface="Verdana" panose="020B0604030504040204"/>
                <a:cs typeface="Verdana" panose="020B0604030504040204"/>
              </a:rPr>
              <a:t>и </a:t>
            </a:r>
            <a:r>
              <a:rPr sz="1800" spc="-35" dirty="0">
                <a:latin typeface="Verdana" panose="020B0604030504040204"/>
                <a:cs typeface="Verdana" panose="020B0604030504040204"/>
              </a:rPr>
              <a:t>новыми</a:t>
            </a:r>
            <a:r>
              <a:rPr sz="1800" spc="-105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spc="70" dirty="0">
                <a:latin typeface="Verdana" panose="020B0604030504040204"/>
                <a:cs typeface="Verdana" panose="020B0604030504040204"/>
              </a:rPr>
              <a:t>профессиями</a:t>
            </a:r>
            <a:endParaRPr sz="1800">
              <a:latin typeface="Verdana" panose="020B0604030504040204"/>
              <a:cs typeface="Verdana" panose="020B0604030504040204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4322826" y="4076700"/>
            <a:ext cx="498475" cy="0"/>
          </a:xfrm>
          <a:custGeom>
            <a:avLst/>
            <a:gdLst/>
            <a:ahLst/>
            <a:cxnLst/>
            <a:rect l="l" t="t" r="r" b="b"/>
            <a:pathLst>
              <a:path w="498475">
                <a:moveTo>
                  <a:pt x="0" y="0"/>
                </a:moveTo>
                <a:lnTo>
                  <a:pt x="498475" y="0"/>
                </a:lnTo>
              </a:path>
            </a:pathLst>
          </a:custGeom>
          <a:ln w="38100">
            <a:solidFill>
              <a:srgbClr val="D11F5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 txBox="1"/>
          <p:nvPr/>
        </p:nvSpPr>
        <p:spPr>
          <a:xfrm>
            <a:off x="1160170" y="3592779"/>
            <a:ext cx="6297930" cy="12414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436880" algn="ctr">
              <a:lnSpc>
                <a:spcPct val="100000"/>
              </a:lnSpc>
              <a:spcBef>
                <a:spcPts val="125"/>
              </a:spcBef>
            </a:pPr>
            <a:r>
              <a:rPr sz="2150" spc="-10" dirty="0">
                <a:solidFill>
                  <a:srgbClr val="D11F5C"/>
                </a:solidFill>
                <a:latin typeface="Microsoft Sans Serif" panose="020B0604020202020204"/>
                <a:cs typeface="Microsoft Sans Serif" panose="020B0604020202020204"/>
              </a:rPr>
              <a:t>Формат</a:t>
            </a:r>
            <a:endParaRPr sz="2150">
              <a:latin typeface="Microsoft Sans Serif" panose="020B0604020202020204"/>
              <a:cs typeface="Microsoft Sans Serif" panose="020B0604020202020204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2150">
              <a:latin typeface="Microsoft Sans Serif" panose="020B0604020202020204"/>
              <a:cs typeface="Microsoft Sans Serif" panose="020B0604020202020204"/>
            </a:endParaRPr>
          </a:p>
          <a:p>
            <a:pPr marL="354965" indent="-342265">
              <a:lnSpc>
                <a:spcPct val="100000"/>
              </a:lnSpc>
              <a:buFont typeface="Wingdings" panose="05000000000000000000"/>
              <a:buChar char=""/>
              <a:tabLst>
                <a:tab pos="354965" algn="l"/>
              </a:tabLst>
            </a:pPr>
            <a:r>
              <a:rPr sz="1800" spc="45" dirty="0">
                <a:latin typeface="Verdana" panose="020B0604030504040204"/>
                <a:cs typeface="Verdana" panose="020B0604030504040204"/>
              </a:rPr>
              <a:t>Информационно-</a:t>
            </a:r>
            <a:r>
              <a:rPr sz="1800" spc="-40" dirty="0">
                <a:latin typeface="Verdana" panose="020B0604030504040204"/>
                <a:cs typeface="Verdana" panose="020B0604030504040204"/>
              </a:rPr>
              <a:t>организационный</a:t>
            </a:r>
            <a:r>
              <a:rPr sz="1800" spc="-90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spc="90" dirty="0">
                <a:latin typeface="Verdana" panose="020B0604030504040204"/>
                <a:cs typeface="Verdana" panose="020B0604030504040204"/>
              </a:rPr>
              <a:t>ресурс</a:t>
            </a:r>
            <a:r>
              <a:rPr sz="1800" spc="-80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spc="-10" dirty="0">
                <a:latin typeface="Verdana" panose="020B0604030504040204"/>
                <a:cs typeface="Verdana" panose="020B0604030504040204"/>
              </a:rPr>
              <a:t>(АИС)</a:t>
            </a:r>
            <a:endParaRPr sz="1800">
              <a:latin typeface="Verdana" panose="020B0604030504040204"/>
              <a:cs typeface="Verdana" panose="020B0604030504040204"/>
            </a:endParaRPr>
          </a:p>
          <a:p>
            <a:pPr marL="354965" indent="-342265">
              <a:lnSpc>
                <a:spcPct val="100000"/>
              </a:lnSpc>
              <a:spcBef>
                <a:spcPts val="160"/>
              </a:spcBef>
              <a:buFont typeface="Wingdings" panose="05000000000000000000"/>
              <a:buChar char=""/>
              <a:tabLst>
                <a:tab pos="354965" algn="l"/>
              </a:tabLst>
            </a:pPr>
            <a:r>
              <a:rPr sz="1800" dirty="0">
                <a:latin typeface="Verdana" panose="020B0604030504040204"/>
                <a:cs typeface="Verdana" panose="020B0604030504040204"/>
              </a:rPr>
              <a:t>Профессиональные</a:t>
            </a:r>
            <a:r>
              <a:rPr sz="1800" spc="5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dirty="0">
                <a:latin typeface="Verdana" panose="020B0604030504040204"/>
                <a:cs typeface="Verdana" panose="020B0604030504040204"/>
              </a:rPr>
              <a:t>пробы</a:t>
            </a:r>
            <a:r>
              <a:rPr sz="1800" spc="-10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dirty="0">
                <a:latin typeface="Verdana" panose="020B0604030504040204"/>
                <a:cs typeface="Verdana" panose="020B0604030504040204"/>
              </a:rPr>
              <a:t>(более</a:t>
            </a:r>
            <a:r>
              <a:rPr sz="1800" spc="35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spc="-170" dirty="0">
                <a:latin typeface="Verdana" panose="020B0604030504040204"/>
                <a:cs typeface="Verdana" panose="020B0604030504040204"/>
              </a:rPr>
              <a:t>500</a:t>
            </a:r>
            <a:r>
              <a:rPr sz="1800" spc="5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spc="-10" dirty="0">
                <a:latin typeface="Verdana" panose="020B0604030504040204"/>
                <a:cs typeface="Verdana" panose="020B0604030504040204"/>
              </a:rPr>
              <a:t>курсов)</a:t>
            </a:r>
            <a:endParaRPr sz="1800">
              <a:latin typeface="Verdana" panose="020B0604030504040204"/>
              <a:cs typeface="Verdana" panose="020B0604030504040204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326001" y="1368425"/>
            <a:ext cx="498475" cy="0"/>
          </a:xfrm>
          <a:custGeom>
            <a:avLst/>
            <a:gdLst/>
            <a:ahLst/>
            <a:cxnLst/>
            <a:rect l="l" t="t" r="r" b="b"/>
            <a:pathLst>
              <a:path w="498475">
                <a:moveTo>
                  <a:pt x="0" y="0"/>
                </a:moveTo>
                <a:lnTo>
                  <a:pt x="498475" y="0"/>
                </a:lnTo>
              </a:path>
            </a:pathLst>
          </a:custGeom>
          <a:ln w="38100">
            <a:solidFill>
              <a:srgbClr val="D11F5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4505325" y="2000250"/>
            <a:ext cx="133350" cy="88900"/>
          </a:xfrm>
          <a:custGeom>
            <a:avLst/>
            <a:gdLst/>
            <a:ahLst/>
            <a:cxnLst/>
            <a:rect l="l" t="t" r="r" b="b"/>
            <a:pathLst>
              <a:path w="133350" h="88900">
                <a:moveTo>
                  <a:pt x="133350" y="0"/>
                </a:moveTo>
                <a:lnTo>
                  <a:pt x="88011" y="0"/>
                </a:lnTo>
                <a:lnTo>
                  <a:pt x="0" y="0"/>
                </a:lnTo>
                <a:lnTo>
                  <a:pt x="66675" y="88900"/>
                </a:lnTo>
                <a:lnTo>
                  <a:pt x="133350" y="0"/>
                </a:lnTo>
                <a:close/>
              </a:path>
            </a:pathLst>
          </a:custGeom>
          <a:solidFill>
            <a:srgbClr val="D11F5C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903466" rIns="0" bIns="0" rtlCol="0">
            <a:spAutoFit/>
          </a:bodyPr>
          <a:lstStyle/>
          <a:p>
            <a:pPr marL="713105">
              <a:lnSpc>
                <a:spcPct val="100000"/>
              </a:lnSpc>
              <a:spcBef>
                <a:spcPts val="120"/>
              </a:spcBef>
            </a:pPr>
            <a:r>
              <a:rPr dirty="0"/>
              <a:t>АИС</a:t>
            </a:r>
            <a:r>
              <a:rPr spc="-60" dirty="0"/>
              <a:t> </a:t>
            </a:r>
            <a:r>
              <a:rPr spc="-25" dirty="0"/>
              <a:t>«ТРУДОВЫЕ</a:t>
            </a:r>
            <a:r>
              <a:rPr spc="-45" dirty="0"/>
              <a:t> </a:t>
            </a:r>
            <a:r>
              <a:rPr dirty="0"/>
              <a:t>РЕСУРСЫ.</a:t>
            </a:r>
            <a:r>
              <a:rPr spc="-50" dirty="0"/>
              <a:t> </a:t>
            </a:r>
            <a:r>
              <a:rPr spc="-10" dirty="0"/>
              <a:t>САМАРСКАЯ</a:t>
            </a:r>
            <a:r>
              <a:rPr spc="-45" dirty="0"/>
              <a:t> </a:t>
            </a:r>
            <a:r>
              <a:rPr spc="-10" dirty="0"/>
              <a:t>ОБЛАСТЬ»</a:t>
            </a:r>
            <a:endParaRPr spc="-10" dirty="0"/>
          </a:p>
        </p:txBody>
      </p:sp>
      <p:sp>
        <p:nvSpPr>
          <p:cNvPr id="5" name="object 5"/>
          <p:cNvSpPr txBox="1"/>
          <p:nvPr/>
        </p:nvSpPr>
        <p:spPr>
          <a:xfrm>
            <a:off x="2779522" y="1670430"/>
            <a:ext cx="346392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25" dirty="0">
                <a:latin typeface="Microsoft Sans Serif" panose="020B0604020202020204"/>
                <a:cs typeface="Microsoft Sans Serif" panose="020B0604020202020204"/>
              </a:rPr>
              <a:t>Автоматизированные</a:t>
            </a:r>
            <a:r>
              <a:rPr sz="1800" spc="50" dirty="0"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sz="1800" spc="-10" dirty="0">
                <a:latin typeface="Microsoft Sans Serif" panose="020B0604020202020204"/>
                <a:cs typeface="Microsoft Sans Serif" panose="020B0604020202020204"/>
              </a:rPr>
              <a:t>процессы:</a:t>
            </a:r>
            <a:endParaRPr sz="1800">
              <a:latin typeface="Microsoft Sans Serif" panose="020B0604020202020204"/>
              <a:cs typeface="Microsoft Sans Serif" panose="020B0604020202020204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72464" y="3161157"/>
            <a:ext cx="730885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900" spc="-10" dirty="0">
                <a:latin typeface="Microsoft Sans Serif" panose="020B0604020202020204"/>
                <a:cs typeface="Microsoft Sans Serif" panose="020B0604020202020204"/>
              </a:rPr>
              <a:t>Мониторинги</a:t>
            </a:r>
            <a:endParaRPr sz="900">
              <a:latin typeface="Microsoft Sans Serif" panose="020B0604020202020204"/>
              <a:cs typeface="Microsoft Sans Serif" panose="020B0604020202020204"/>
            </a:endParaRPr>
          </a:p>
        </p:txBody>
      </p:sp>
      <p:pic>
        <p:nvPicPr>
          <p:cNvPr id="7" name="object 7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7050151" y="5132992"/>
            <a:ext cx="1486229" cy="699255"/>
          </a:xfrm>
          <a:prstGeom prst="rect">
            <a:avLst/>
          </a:prstGeom>
        </p:spPr>
      </p:pic>
      <p:sp>
        <p:nvSpPr>
          <p:cNvPr id="8" name="object 8"/>
          <p:cNvSpPr/>
          <p:nvPr/>
        </p:nvSpPr>
        <p:spPr>
          <a:xfrm>
            <a:off x="654050" y="5384800"/>
            <a:ext cx="6140450" cy="0"/>
          </a:xfrm>
          <a:custGeom>
            <a:avLst/>
            <a:gdLst/>
            <a:ahLst/>
            <a:cxnLst/>
            <a:rect l="l" t="t" r="r" b="b"/>
            <a:pathLst>
              <a:path w="6140450">
                <a:moveTo>
                  <a:pt x="0" y="0"/>
                </a:moveTo>
                <a:lnTo>
                  <a:pt x="6140450" y="0"/>
                </a:lnTo>
              </a:path>
            </a:pathLst>
          </a:custGeom>
          <a:ln w="19080">
            <a:solidFill>
              <a:srgbClr val="D11F5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 txBox="1"/>
          <p:nvPr/>
        </p:nvSpPr>
        <p:spPr>
          <a:xfrm>
            <a:off x="2776473" y="3161157"/>
            <a:ext cx="1382395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900" spc="-10" dirty="0">
                <a:latin typeface="Microsoft Sans Serif" panose="020B0604020202020204"/>
                <a:cs typeface="Microsoft Sans Serif" panose="020B0604020202020204"/>
              </a:rPr>
              <a:t>Экспертиза</a:t>
            </a:r>
            <a:r>
              <a:rPr sz="900" spc="-40" dirty="0"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sz="900" spc="-10" dirty="0">
                <a:latin typeface="Microsoft Sans Serif" panose="020B0604020202020204"/>
                <a:cs typeface="Microsoft Sans Serif" panose="020B0604020202020204"/>
              </a:rPr>
              <a:t>программ</a:t>
            </a:r>
            <a:r>
              <a:rPr sz="900" spc="-25" dirty="0">
                <a:latin typeface="Microsoft Sans Serif" panose="020B0604020202020204"/>
                <a:cs typeface="Microsoft Sans Serif" panose="020B0604020202020204"/>
              </a:rPr>
              <a:t> ПП</a:t>
            </a:r>
            <a:endParaRPr sz="900">
              <a:latin typeface="Microsoft Sans Serif" panose="020B0604020202020204"/>
              <a:cs typeface="Microsoft Sans Serif" panose="020B0604020202020204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713223" y="3161157"/>
            <a:ext cx="1395095" cy="1644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900" dirty="0">
                <a:latin typeface="Microsoft Sans Serif" panose="020B0604020202020204"/>
                <a:cs typeface="Microsoft Sans Serif" panose="020B0604020202020204"/>
              </a:rPr>
              <a:t>Планирование</a:t>
            </a:r>
            <a:r>
              <a:rPr sz="900" spc="-50" dirty="0"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sz="900" dirty="0">
                <a:latin typeface="Microsoft Sans Serif" panose="020B0604020202020204"/>
                <a:cs typeface="Microsoft Sans Serif" panose="020B0604020202020204"/>
              </a:rPr>
              <a:t>курсов</a:t>
            </a:r>
            <a:r>
              <a:rPr sz="900" spc="-10" dirty="0"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sz="900" spc="-25" dirty="0">
                <a:latin typeface="Microsoft Sans Serif" panose="020B0604020202020204"/>
                <a:cs typeface="Microsoft Sans Serif" panose="020B0604020202020204"/>
              </a:rPr>
              <a:t>ПП</a:t>
            </a:r>
            <a:endParaRPr sz="900">
              <a:latin typeface="Microsoft Sans Serif" panose="020B0604020202020204"/>
              <a:cs typeface="Microsoft Sans Serif" panose="020B0604020202020204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687120" y="4763515"/>
            <a:ext cx="986155" cy="30162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59690" marR="5080" indent="-47625">
              <a:lnSpc>
                <a:spcPct val="100000"/>
              </a:lnSpc>
              <a:spcBef>
                <a:spcPts val="110"/>
              </a:spcBef>
            </a:pPr>
            <a:r>
              <a:rPr sz="900" spc="-10" dirty="0">
                <a:latin typeface="Microsoft Sans Serif" panose="020B0604020202020204"/>
                <a:cs typeface="Microsoft Sans Serif" panose="020B0604020202020204"/>
              </a:rPr>
              <a:t>Информирование </a:t>
            </a:r>
            <a:r>
              <a:rPr sz="900" dirty="0">
                <a:latin typeface="Microsoft Sans Serif" panose="020B0604020202020204"/>
                <a:cs typeface="Microsoft Sans Serif" panose="020B0604020202020204"/>
              </a:rPr>
              <a:t>всех</a:t>
            </a:r>
            <a:r>
              <a:rPr sz="900" spc="-10" dirty="0">
                <a:latin typeface="Microsoft Sans Serif" panose="020B0604020202020204"/>
                <a:cs typeface="Microsoft Sans Serif" panose="020B0604020202020204"/>
              </a:rPr>
              <a:t> участников</a:t>
            </a:r>
            <a:endParaRPr sz="900">
              <a:latin typeface="Microsoft Sans Serif" panose="020B0604020202020204"/>
              <a:cs typeface="Microsoft Sans Serif" panose="020B0604020202020204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7099554" y="3140710"/>
            <a:ext cx="914400" cy="30162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312420" marR="5080" indent="-300355">
              <a:lnSpc>
                <a:spcPct val="100000"/>
              </a:lnSpc>
              <a:spcBef>
                <a:spcPts val="110"/>
              </a:spcBef>
            </a:pPr>
            <a:r>
              <a:rPr sz="900" spc="-10" dirty="0">
                <a:latin typeface="Microsoft Sans Serif" panose="020B0604020202020204"/>
                <a:cs typeface="Microsoft Sans Serif" panose="020B0604020202020204"/>
              </a:rPr>
              <a:t>Комплектование групп</a:t>
            </a:r>
            <a:endParaRPr sz="900">
              <a:latin typeface="Microsoft Sans Serif" panose="020B0604020202020204"/>
              <a:cs typeface="Microsoft Sans Serif" panose="020B0604020202020204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5380482" y="4625085"/>
            <a:ext cx="1534795" cy="5797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indent="1270" algn="ctr">
              <a:lnSpc>
                <a:spcPct val="101000"/>
              </a:lnSpc>
              <a:spcBef>
                <a:spcPts val="105"/>
              </a:spcBef>
            </a:pPr>
            <a:r>
              <a:rPr sz="900" dirty="0">
                <a:latin typeface="Microsoft Sans Serif" panose="020B0604020202020204"/>
                <a:cs typeface="Microsoft Sans Serif" panose="020B0604020202020204"/>
              </a:rPr>
              <a:t>формирование</a:t>
            </a:r>
            <a:r>
              <a:rPr sz="900" spc="-25" dirty="0"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sz="900" spc="-10" dirty="0">
                <a:latin typeface="Microsoft Sans Serif" panose="020B0604020202020204"/>
                <a:cs typeface="Microsoft Sans Serif" panose="020B0604020202020204"/>
              </a:rPr>
              <a:t>отчетности</a:t>
            </a:r>
            <a:r>
              <a:rPr sz="900" spc="500" dirty="0"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sz="900" dirty="0">
                <a:latin typeface="Microsoft Sans Serif" panose="020B0604020202020204"/>
                <a:cs typeface="Microsoft Sans Serif" panose="020B0604020202020204"/>
              </a:rPr>
              <a:t>и</a:t>
            </a:r>
            <a:r>
              <a:rPr sz="900" spc="-10" dirty="0"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sz="900" dirty="0">
                <a:latin typeface="Microsoft Sans Serif" panose="020B0604020202020204"/>
                <a:cs typeface="Microsoft Sans Serif" panose="020B0604020202020204"/>
              </a:rPr>
              <a:t>статистики</a:t>
            </a:r>
            <a:r>
              <a:rPr sz="900" spc="-15" dirty="0"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sz="900" dirty="0">
                <a:latin typeface="Microsoft Sans Serif" panose="020B0604020202020204"/>
                <a:cs typeface="Microsoft Sans Serif" panose="020B0604020202020204"/>
              </a:rPr>
              <a:t>по</a:t>
            </a:r>
            <a:r>
              <a:rPr sz="900" spc="-15" dirty="0"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sz="900" spc="-10" dirty="0">
                <a:latin typeface="Microsoft Sans Serif" panose="020B0604020202020204"/>
                <a:cs typeface="Microsoft Sans Serif" panose="020B0604020202020204"/>
              </a:rPr>
              <a:t>актуальным запросам</a:t>
            </a:r>
            <a:r>
              <a:rPr sz="900" spc="-30" dirty="0"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sz="900" dirty="0">
                <a:latin typeface="Microsoft Sans Serif" panose="020B0604020202020204"/>
                <a:cs typeface="Microsoft Sans Serif" panose="020B0604020202020204"/>
              </a:rPr>
              <a:t>в</a:t>
            </a:r>
            <a:r>
              <a:rPr sz="900" spc="30" dirty="0"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sz="900" spc="-10" dirty="0">
                <a:latin typeface="Microsoft Sans Serif" panose="020B0604020202020204"/>
                <a:cs typeface="Microsoft Sans Serif" panose="020B0604020202020204"/>
              </a:rPr>
              <a:t>рамках</a:t>
            </a:r>
            <a:endParaRPr sz="900">
              <a:latin typeface="Microsoft Sans Serif" panose="020B0604020202020204"/>
              <a:cs typeface="Microsoft Sans Serif" panose="020B0604020202020204"/>
            </a:endParaRPr>
          </a:p>
          <a:p>
            <a:pPr algn="ctr">
              <a:lnSpc>
                <a:spcPct val="100000"/>
              </a:lnSpc>
              <a:spcBef>
                <a:spcPts val="10"/>
              </a:spcBef>
            </a:pPr>
            <a:r>
              <a:rPr sz="900" dirty="0">
                <a:latin typeface="Microsoft Sans Serif" panose="020B0604020202020204"/>
                <a:cs typeface="Microsoft Sans Serif" panose="020B0604020202020204"/>
              </a:rPr>
              <a:t>направлений</a:t>
            </a:r>
            <a:r>
              <a:rPr sz="900" spc="-10" dirty="0">
                <a:latin typeface="Microsoft Sans Serif" panose="020B0604020202020204"/>
                <a:cs typeface="Microsoft Sans Serif" panose="020B0604020202020204"/>
              </a:rPr>
              <a:t> системы</a:t>
            </a:r>
            <a:endParaRPr sz="900">
              <a:latin typeface="Microsoft Sans Serif" panose="020B0604020202020204"/>
              <a:cs typeface="Microsoft Sans Serif" panose="020B0604020202020204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490537" y="2965450"/>
            <a:ext cx="8296909" cy="0"/>
          </a:xfrm>
          <a:custGeom>
            <a:avLst/>
            <a:gdLst/>
            <a:ahLst/>
            <a:cxnLst/>
            <a:rect l="l" t="t" r="r" b="b"/>
            <a:pathLst>
              <a:path w="8296909">
                <a:moveTo>
                  <a:pt x="0" y="0"/>
                </a:moveTo>
                <a:lnTo>
                  <a:pt x="8296338" y="0"/>
                </a:lnTo>
              </a:path>
            </a:pathLst>
          </a:custGeom>
          <a:ln w="6350">
            <a:solidFill>
              <a:srgbClr val="D11F5C"/>
            </a:solidFill>
          </a:ln>
        </p:spPr>
        <p:txBody>
          <a:bodyPr wrap="square" lIns="0" tIns="0" rIns="0" bIns="0" rtlCol="0"/>
          <a:lstStyle/>
          <a:p/>
        </p:txBody>
      </p:sp>
      <p:pic>
        <p:nvPicPr>
          <p:cNvPr id="15" name="object 1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990128" y="3930650"/>
            <a:ext cx="402369" cy="530225"/>
          </a:xfrm>
          <a:prstGeom prst="rect">
            <a:avLst/>
          </a:prstGeom>
        </p:spPr>
      </p:pic>
      <p:pic>
        <p:nvPicPr>
          <p:cNvPr id="16" name="object 1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271901" y="2455862"/>
            <a:ext cx="393700" cy="395287"/>
          </a:xfrm>
          <a:prstGeom prst="rect">
            <a:avLst/>
          </a:prstGeom>
        </p:spPr>
      </p:pic>
      <p:pic>
        <p:nvPicPr>
          <p:cNvPr id="17" name="object 1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021076" y="4017962"/>
            <a:ext cx="678800" cy="471487"/>
          </a:xfrm>
          <a:prstGeom prst="rect">
            <a:avLst/>
          </a:prstGeom>
        </p:spPr>
      </p:pic>
      <p:pic>
        <p:nvPicPr>
          <p:cNvPr id="18" name="object 18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226050" y="2349500"/>
            <a:ext cx="465137" cy="460375"/>
          </a:xfrm>
          <a:prstGeom prst="rect">
            <a:avLst/>
          </a:prstGeom>
        </p:spPr>
      </p:pic>
      <p:pic>
        <p:nvPicPr>
          <p:cNvPr id="19" name="object 19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693737" y="2314511"/>
            <a:ext cx="715007" cy="496887"/>
          </a:xfrm>
          <a:prstGeom prst="rect">
            <a:avLst/>
          </a:prstGeom>
        </p:spPr>
      </p:pic>
      <p:pic>
        <p:nvPicPr>
          <p:cNvPr id="20" name="object 20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7207250" y="2189098"/>
            <a:ext cx="723900" cy="723900"/>
          </a:xfrm>
          <a:prstGeom prst="rect">
            <a:avLst/>
          </a:prstGeom>
        </p:spPr>
      </p:pic>
      <p:sp>
        <p:nvSpPr>
          <p:cNvPr id="21" name="object 21"/>
          <p:cNvSpPr/>
          <p:nvPr/>
        </p:nvSpPr>
        <p:spPr>
          <a:xfrm>
            <a:off x="615950" y="4581525"/>
            <a:ext cx="8296275" cy="0"/>
          </a:xfrm>
          <a:custGeom>
            <a:avLst/>
            <a:gdLst/>
            <a:ahLst/>
            <a:cxnLst/>
            <a:rect l="l" t="t" r="r" b="b"/>
            <a:pathLst>
              <a:path w="8296275">
                <a:moveTo>
                  <a:pt x="0" y="0"/>
                </a:moveTo>
                <a:lnTo>
                  <a:pt x="8296275" y="0"/>
                </a:lnTo>
              </a:path>
            </a:pathLst>
          </a:custGeom>
          <a:ln w="6350">
            <a:solidFill>
              <a:srgbClr val="D11F5C"/>
            </a:solidFill>
          </a:ln>
        </p:spPr>
        <p:txBody>
          <a:bodyPr wrap="square" lIns="0" tIns="0" rIns="0" bIns="0" rtlCol="0"/>
          <a:lstStyle/>
          <a:p/>
        </p:txBody>
      </p:sp>
      <p:pic>
        <p:nvPicPr>
          <p:cNvPr id="22" name="object 22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968375" y="4041775"/>
            <a:ext cx="396875" cy="457200"/>
          </a:xfrm>
          <a:prstGeom prst="rect">
            <a:avLst/>
          </a:prstGeom>
        </p:spPr>
      </p:pic>
      <p:pic>
        <p:nvPicPr>
          <p:cNvPr id="23" name="object 23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1411959" y="3969358"/>
            <a:ext cx="272441" cy="272441"/>
          </a:xfrm>
          <a:prstGeom prst="rect">
            <a:avLst/>
          </a:prstGeom>
        </p:spPr>
      </p:pic>
      <p:sp>
        <p:nvSpPr>
          <p:cNvPr id="24" name="object 24"/>
          <p:cNvSpPr txBox="1"/>
          <p:nvPr/>
        </p:nvSpPr>
        <p:spPr>
          <a:xfrm>
            <a:off x="2575051" y="4658614"/>
            <a:ext cx="1814830" cy="44069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437515" marR="5080" indent="-425450">
              <a:lnSpc>
                <a:spcPct val="100000"/>
              </a:lnSpc>
              <a:spcBef>
                <a:spcPts val="110"/>
              </a:spcBef>
            </a:pPr>
            <a:r>
              <a:rPr sz="900" dirty="0">
                <a:latin typeface="Microsoft Sans Serif" panose="020B0604020202020204"/>
                <a:cs typeface="Microsoft Sans Serif" panose="020B0604020202020204"/>
              </a:rPr>
              <a:t>Моделирование </a:t>
            </a:r>
            <a:r>
              <a:rPr sz="900" spc="-10" dirty="0">
                <a:latin typeface="Microsoft Sans Serif" panose="020B0604020202020204"/>
                <a:cs typeface="Microsoft Sans Serif" panose="020B0604020202020204"/>
              </a:rPr>
              <a:t>индивидуальной образовательной</a:t>
            </a:r>
            <a:endParaRPr sz="900">
              <a:latin typeface="Microsoft Sans Serif" panose="020B0604020202020204"/>
              <a:cs typeface="Microsoft Sans Serif" panose="020B0604020202020204"/>
            </a:endParaRPr>
          </a:p>
          <a:p>
            <a:pPr marL="70485">
              <a:lnSpc>
                <a:spcPct val="100000"/>
              </a:lnSpc>
              <a:spcBef>
                <a:spcPts val="15"/>
              </a:spcBef>
            </a:pPr>
            <a:r>
              <a:rPr sz="900" dirty="0">
                <a:latin typeface="Microsoft Sans Serif" panose="020B0604020202020204"/>
                <a:cs typeface="Microsoft Sans Serif" panose="020B0604020202020204"/>
              </a:rPr>
              <a:t>профессиональной</a:t>
            </a:r>
            <a:r>
              <a:rPr sz="900" spc="-40" dirty="0"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sz="900" spc="-10" dirty="0">
                <a:latin typeface="Microsoft Sans Serif" panose="020B0604020202020204"/>
                <a:cs typeface="Microsoft Sans Serif" panose="020B0604020202020204"/>
              </a:rPr>
              <a:t>траектории</a:t>
            </a:r>
            <a:endParaRPr sz="900">
              <a:latin typeface="Microsoft Sans Serif" panose="020B0604020202020204"/>
              <a:cs typeface="Microsoft Sans Serif" panose="020B0604020202020204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6456426" y="4850480"/>
            <a:ext cx="1486229" cy="699255"/>
          </a:xfrm>
          <a:prstGeom prst="rect">
            <a:avLst/>
          </a:prstGeom>
        </p:spPr>
      </p:pic>
      <p:sp>
        <p:nvSpPr>
          <p:cNvPr id="3" name="object 3"/>
          <p:cNvSpPr/>
          <p:nvPr/>
        </p:nvSpPr>
        <p:spPr>
          <a:xfrm>
            <a:off x="654050" y="5102225"/>
            <a:ext cx="5615305" cy="28575"/>
          </a:xfrm>
          <a:custGeom>
            <a:avLst/>
            <a:gdLst/>
            <a:ahLst/>
            <a:cxnLst/>
            <a:rect l="l" t="t" r="r" b="b"/>
            <a:pathLst>
              <a:path w="5615305" h="28575">
                <a:moveTo>
                  <a:pt x="0" y="0"/>
                </a:moveTo>
                <a:lnTo>
                  <a:pt x="5615051" y="28575"/>
                </a:lnTo>
              </a:path>
            </a:pathLst>
          </a:custGeom>
          <a:ln w="19080">
            <a:solidFill>
              <a:srgbClr val="D11F5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7310501" y="5102225"/>
            <a:ext cx="979805" cy="1905"/>
          </a:xfrm>
          <a:custGeom>
            <a:avLst/>
            <a:gdLst/>
            <a:ahLst/>
            <a:cxnLst/>
            <a:rect l="l" t="t" r="r" b="b"/>
            <a:pathLst>
              <a:path w="979804" h="1904">
                <a:moveTo>
                  <a:pt x="0" y="0"/>
                </a:moveTo>
                <a:lnTo>
                  <a:pt x="979424" y="1524"/>
                </a:lnTo>
              </a:path>
            </a:pathLst>
          </a:custGeom>
          <a:ln w="19080">
            <a:solidFill>
              <a:srgbClr val="D11F5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1055319" y="1783207"/>
            <a:ext cx="6950709" cy="3317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Verdana" panose="020B0604030504040204"/>
                <a:cs typeface="Verdana" panose="020B0604030504040204"/>
              </a:rPr>
              <a:t>Системный</a:t>
            </a:r>
            <a:r>
              <a:rPr sz="1800" spc="-75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spc="-10" dirty="0">
                <a:latin typeface="Verdana" panose="020B0604030504040204"/>
                <a:cs typeface="Verdana" panose="020B0604030504040204"/>
              </a:rPr>
              <a:t>характер</a:t>
            </a:r>
            <a:r>
              <a:rPr sz="1800" spc="-75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spc="-25" dirty="0">
                <a:latin typeface="Verdana" panose="020B0604030504040204"/>
                <a:cs typeface="Verdana" panose="020B0604030504040204"/>
              </a:rPr>
              <a:t>мероприятий,</a:t>
            </a:r>
            <a:r>
              <a:rPr sz="1800" spc="-60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spc="-20" dirty="0">
                <a:latin typeface="Verdana" panose="020B0604030504040204"/>
                <a:cs typeface="Verdana" panose="020B0604030504040204"/>
              </a:rPr>
              <a:t>реализуемых</a:t>
            </a:r>
            <a:r>
              <a:rPr sz="1800" spc="-30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spc="-245" dirty="0">
                <a:latin typeface="Verdana" panose="020B0604030504040204"/>
                <a:cs typeface="Verdana" panose="020B0604030504040204"/>
              </a:rPr>
              <a:t>в</a:t>
            </a:r>
            <a:r>
              <a:rPr sz="1800" spc="-95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spc="40" dirty="0">
                <a:latin typeface="Verdana" panose="020B0604030504040204"/>
                <a:cs typeface="Verdana" panose="020B0604030504040204"/>
              </a:rPr>
              <a:t>рамках </a:t>
            </a:r>
            <a:r>
              <a:rPr sz="1800" spc="-20" dirty="0">
                <a:latin typeface="Verdana" panose="020B0604030504040204"/>
                <a:cs typeface="Verdana" panose="020B0604030504040204"/>
              </a:rPr>
              <a:t>данного</a:t>
            </a:r>
            <a:r>
              <a:rPr sz="1800" spc="-100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spc="-10" dirty="0">
                <a:latin typeface="Verdana" panose="020B0604030504040204"/>
                <a:cs typeface="Verdana" panose="020B0604030504040204"/>
              </a:rPr>
              <a:t>направления</a:t>
            </a:r>
            <a:endParaRPr sz="1800">
              <a:latin typeface="Verdana" panose="020B0604030504040204"/>
              <a:cs typeface="Verdana" panose="020B0604030504040204"/>
            </a:endParaRPr>
          </a:p>
          <a:p>
            <a:pPr marL="12700">
              <a:lnSpc>
                <a:spcPct val="100000"/>
              </a:lnSpc>
              <a:spcBef>
                <a:spcPts val="2160"/>
              </a:spcBef>
            </a:pPr>
            <a:r>
              <a:rPr sz="1800" dirty="0">
                <a:latin typeface="Verdana" panose="020B0604030504040204"/>
                <a:cs typeface="Verdana" panose="020B0604030504040204"/>
              </a:rPr>
              <a:t>Сетевое</a:t>
            </a:r>
            <a:r>
              <a:rPr sz="1800" spc="-125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spc="-10" dirty="0">
                <a:latin typeface="Verdana" panose="020B0604030504040204"/>
                <a:cs typeface="Verdana" panose="020B0604030504040204"/>
              </a:rPr>
              <a:t>взаимодействие</a:t>
            </a:r>
            <a:r>
              <a:rPr sz="1800" spc="-85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spc="-10" dirty="0">
                <a:latin typeface="Verdana" panose="020B0604030504040204"/>
                <a:cs typeface="Verdana" panose="020B0604030504040204"/>
              </a:rPr>
              <a:t>участников</a:t>
            </a:r>
            <a:endParaRPr sz="1800">
              <a:latin typeface="Verdana" panose="020B0604030504040204"/>
              <a:cs typeface="Verdana" panose="020B0604030504040204"/>
            </a:endParaRPr>
          </a:p>
          <a:p>
            <a:pPr marL="12700">
              <a:lnSpc>
                <a:spcPct val="100000"/>
              </a:lnSpc>
              <a:spcBef>
                <a:spcPts val="2160"/>
              </a:spcBef>
            </a:pPr>
            <a:r>
              <a:rPr sz="1800" dirty="0">
                <a:latin typeface="Verdana" panose="020B0604030504040204"/>
                <a:cs typeface="Verdana" panose="020B0604030504040204"/>
              </a:rPr>
              <a:t>Фокус</a:t>
            </a:r>
            <a:r>
              <a:rPr sz="1800" spc="-135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dirty="0">
                <a:latin typeface="Verdana" panose="020B0604030504040204"/>
                <a:cs typeface="Verdana" panose="020B0604030504040204"/>
              </a:rPr>
              <a:t>на</a:t>
            </a:r>
            <a:r>
              <a:rPr sz="1800" spc="-120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spc="-10" dirty="0">
                <a:latin typeface="Verdana" panose="020B0604030504040204"/>
                <a:cs typeface="Verdana" panose="020B0604030504040204"/>
              </a:rPr>
              <a:t>персональные</a:t>
            </a:r>
            <a:r>
              <a:rPr sz="1800" spc="-95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spc="-10" dirty="0">
                <a:latin typeface="Verdana" panose="020B0604030504040204"/>
                <a:cs typeface="Verdana" panose="020B0604030504040204"/>
              </a:rPr>
              <a:t>интересы</a:t>
            </a:r>
            <a:r>
              <a:rPr sz="1800" spc="-80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spc="-10" dirty="0">
                <a:latin typeface="Verdana" panose="020B0604030504040204"/>
                <a:cs typeface="Verdana" panose="020B0604030504040204"/>
              </a:rPr>
              <a:t>обучающихся</a:t>
            </a:r>
            <a:endParaRPr sz="1800">
              <a:latin typeface="Verdana" panose="020B0604030504040204"/>
              <a:cs typeface="Verdana" panose="020B0604030504040204"/>
            </a:endParaRPr>
          </a:p>
          <a:p>
            <a:pPr marL="12700" marR="224790">
              <a:lnSpc>
                <a:spcPct val="100000"/>
              </a:lnSpc>
              <a:spcBef>
                <a:spcPts val="2160"/>
              </a:spcBef>
            </a:pPr>
            <a:r>
              <a:rPr sz="1800" spc="-60" dirty="0">
                <a:latin typeface="Verdana" panose="020B0604030504040204"/>
                <a:cs typeface="Verdana" panose="020B0604030504040204"/>
              </a:rPr>
              <a:t>Привлечение</a:t>
            </a:r>
            <a:r>
              <a:rPr sz="1800" spc="-45" dirty="0">
                <a:latin typeface="Verdana" panose="020B0604030504040204"/>
                <a:cs typeface="Verdana" panose="020B0604030504040204"/>
              </a:rPr>
              <a:t> высококвалифицированных</a:t>
            </a:r>
            <a:r>
              <a:rPr sz="1800" spc="-35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spc="-10" dirty="0">
                <a:latin typeface="Verdana" panose="020B0604030504040204"/>
                <a:cs typeface="Verdana" panose="020B0604030504040204"/>
              </a:rPr>
              <a:t>специалистов</a:t>
            </a:r>
            <a:r>
              <a:rPr sz="1800" spc="-35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spc="-50" dirty="0">
                <a:latin typeface="Verdana" panose="020B0604030504040204"/>
                <a:cs typeface="Verdana" panose="020B0604030504040204"/>
              </a:rPr>
              <a:t>к </a:t>
            </a:r>
            <a:r>
              <a:rPr sz="1800" spc="-25" dirty="0">
                <a:latin typeface="Verdana" panose="020B0604030504040204"/>
                <a:cs typeface="Verdana" panose="020B0604030504040204"/>
              </a:rPr>
              <a:t>проведению</a:t>
            </a:r>
            <a:r>
              <a:rPr sz="1800" spc="-35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spc="-75" dirty="0">
                <a:latin typeface="Verdana" panose="020B0604030504040204"/>
                <a:cs typeface="Verdana" panose="020B0604030504040204"/>
              </a:rPr>
              <a:t>практико-</a:t>
            </a:r>
            <a:r>
              <a:rPr sz="1800" spc="-50" dirty="0">
                <a:latin typeface="Verdana" panose="020B0604030504040204"/>
                <a:cs typeface="Verdana" panose="020B0604030504040204"/>
              </a:rPr>
              <a:t>ориентированных</a:t>
            </a:r>
            <a:r>
              <a:rPr sz="1800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spc="-10" dirty="0">
                <a:latin typeface="Verdana" panose="020B0604030504040204"/>
                <a:cs typeface="Verdana" panose="020B0604030504040204"/>
              </a:rPr>
              <a:t>курсов</a:t>
            </a:r>
            <a:endParaRPr sz="1800">
              <a:latin typeface="Verdana" panose="020B0604030504040204"/>
              <a:cs typeface="Verdana" panose="020B0604030504040204"/>
            </a:endParaRPr>
          </a:p>
          <a:p>
            <a:pPr marL="12700" marR="340360">
              <a:lnSpc>
                <a:spcPct val="100000"/>
              </a:lnSpc>
              <a:spcBef>
                <a:spcPts val="2165"/>
              </a:spcBef>
            </a:pPr>
            <a:r>
              <a:rPr sz="1800" spc="-35" dirty="0">
                <a:latin typeface="Verdana" panose="020B0604030504040204"/>
                <a:cs typeface="Verdana" panose="020B0604030504040204"/>
              </a:rPr>
              <a:t>Использование</a:t>
            </a:r>
            <a:r>
              <a:rPr sz="1800" spc="140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dirty="0">
                <a:latin typeface="Verdana" panose="020B0604030504040204"/>
                <a:cs typeface="Verdana" panose="020B0604030504040204"/>
              </a:rPr>
              <a:t>современной</a:t>
            </a:r>
            <a:r>
              <a:rPr sz="1800" spc="170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spc="-10" dirty="0">
                <a:latin typeface="Verdana" panose="020B0604030504040204"/>
                <a:cs typeface="Verdana" panose="020B0604030504040204"/>
              </a:rPr>
              <a:t>материально-</a:t>
            </a:r>
            <a:r>
              <a:rPr sz="1800" spc="-25" dirty="0">
                <a:latin typeface="Verdana" panose="020B0604030504040204"/>
                <a:cs typeface="Verdana" panose="020B0604030504040204"/>
              </a:rPr>
              <a:t>технической </a:t>
            </a:r>
            <a:r>
              <a:rPr sz="1800" spc="-20" dirty="0">
                <a:latin typeface="Verdana" panose="020B0604030504040204"/>
                <a:cs typeface="Verdana" panose="020B0604030504040204"/>
              </a:rPr>
              <a:t>базы</a:t>
            </a:r>
            <a:endParaRPr sz="1800">
              <a:latin typeface="Verdana" panose="020B0604030504040204"/>
              <a:cs typeface="Verdana" panose="020B0604030504040204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635000" y="1104646"/>
            <a:ext cx="7889875" cy="35687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/>
              <a:t>Принципы</a:t>
            </a:r>
            <a:r>
              <a:rPr spc="-10" dirty="0"/>
              <a:t> </a:t>
            </a:r>
            <a:r>
              <a:rPr dirty="0"/>
              <a:t>реализации</a:t>
            </a:r>
            <a:r>
              <a:rPr spc="5" dirty="0"/>
              <a:t> </a:t>
            </a:r>
            <a:r>
              <a:rPr dirty="0"/>
              <a:t>системы</a:t>
            </a:r>
            <a:r>
              <a:rPr spc="15" dirty="0"/>
              <a:t> </a:t>
            </a:r>
            <a:r>
              <a:rPr dirty="0"/>
              <a:t>предпрофильной</a:t>
            </a:r>
            <a:r>
              <a:rPr spc="10" dirty="0"/>
              <a:t> </a:t>
            </a:r>
            <a:r>
              <a:rPr spc="-10" dirty="0"/>
              <a:t>подготовки</a:t>
            </a:r>
            <a:endParaRPr spc="-10" dirty="0"/>
          </a:p>
        </p:txBody>
      </p:sp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21311" y="1857311"/>
            <a:ext cx="165514" cy="169862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27661" y="2674873"/>
            <a:ext cx="165514" cy="168275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14961" y="3767073"/>
            <a:ext cx="165514" cy="168275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21311" y="4595748"/>
            <a:ext cx="165514" cy="168275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27661" y="3205098"/>
            <a:ext cx="165514" cy="16827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6456426" y="4850480"/>
            <a:ext cx="1486229" cy="699255"/>
          </a:xfrm>
          <a:prstGeom prst="rect">
            <a:avLst/>
          </a:prstGeom>
        </p:spPr>
      </p:pic>
      <p:sp>
        <p:nvSpPr>
          <p:cNvPr id="3" name="object 3"/>
          <p:cNvSpPr/>
          <p:nvPr/>
        </p:nvSpPr>
        <p:spPr>
          <a:xfrm>
            <a:off x="654050" y="5102225"/>
            <a:ext cx="5615305" cy="28575"/>
          </a:xfrm>
          <a:custGeom>
            <a:avLst/>
            <a:gdLst/>
            <a:ahLst/>
            <a:cxnLst/>
            <a:rect l="l" t="t" r="r" b="b"/>
            <a:pathLst>
              <a:path w="5615305" h="28575">
                <a:moveTo>
                  <a:pt x="0" y="0"/>
                </a:moveTo>
                <a:lnTo>
                  <a:pt x="5615051" y="28575"/>
                </a:lnTo>
              </a:path>
            </a:pathLst>
          </a:custGeom>
          <a:ln w="19080">
            <a:solidFill>
              <a:srgbClr val="D11F5C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326542" y="2521000"/>
            <a:ext cx="1388110" cy="2597150"/>
          </a:xfrm>
          <a:prstGeom prst="rect">
            <a:avLst/>
          </a:prstGeom>
        </p:spPr>
        <p:txBody>
          <a:bodyPr vert="horz" wrap="square" lIns="0" tIns="27939" rIns="0" bIns="0" rtlCol="0">
            <a:spAutoFit/>
          </a:bodyPr>
          <a:lstStyle/>
          <a:p>
            <a:pPr marL="129540" algn="ctr">
              <a:lnSpc>
                <a:spcPct val="100000"/>
              </a:lnSpc>
              <a:spcBef>
                <a:spcPts val="220"/>
              </a:spcBef>
            </a:pPr>
            <a:r>
              <a:rPr sz="1400" dirty="0">
                <a:latin typeface="Microsoft Sans Serif" panose="020B0604020202020204"/>
                <a:cs typeface="Microsoft Sans Serif" panose="020B0604020202020204"/>
              </a:rPr>
              <a:t>Учащиеся</a:t>
            </a:r>
            <a:r>
              <a:rPr sz="1400" spc="-60" dirty="0"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sz="1400" dirty="0">
                <a:latin typeface="Microsoft Sans Serif" panose="020B0604020202020204"/>
                <a:cs typeface="Microsoft Sans Serif" panose="020B0604020202020204"/>
              </a:rPr>
              <a:t>и</a:t>
            </a:r>
            <a:r>
              <a:rPr sz="1400" spc="-20" dirty="0"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sz="1400" spc="-25" dirty="0">
                <a:latin typeface="Microsoft Sans Serif" panose="020B0604020202020204"/>
                <a:cs typeface="Microsoft Sans Serif" panose="020B0604020202020204"/>
              </a:rPr>
              <a:t>их</a:t>
            </a:r>
            <a:endParaRPr sz="1400">
              <a:latin typeface="Microsoft Sans Serif" panose="020B0604020202020204"/>
              <a:cs typeface="Microsoft Sans Serif" panose="020B0604020202020204"/>
            </a:endParaRPr>
          </a:p>
          <a:p>
            <a:pPr marL="127635" algn="ctr">
              <a:lnSpc>
                <a:spcPct val="100000"/>
              </a:lnSpc>
              <a:spcBef>
                <a:spcPts val="120"/>
              </a:spcBef>
            </a:pPr>
            <a:r>
              <a:rPr sz="1400" spc="-10" dirty="0">
                <a:latin typeface="Microsoft Sans Serif" panose="020B0604020202020204"/>
                <a:cs typeface="Microsoft Sans Serif" panose="020B0604020202020204"/>
              </a:rPr>
              <a:t>родители</a:t>
            </a:r>
            <a:endParaRPr sz="1400">
              <a:latin typeface="Microsoft Sans Serif" panose="020B0604020202020204"/>
              <a:cs typeface="Microsoft Sans Serif" panose="020B0604020202020204"/>
            </a:endParaRPr>
          </a:p>
          <a:p>
            <a:pPr marL="181610" marR="415290" indent="-169545" algn="just">
              <a:lnSpc>
                <a:spcPct val="100000"/>
              </a:lnSpc>
              <a:spcBef>
                <a:spcPts val="805"/>
              </a:spcBef>
              <a:buFont typeface="Microsoft Sans Serif" panose="020B0604020202020204"/>
              <a:buChar char="•"/>
              <a:tabLst>
                <a:tab pos="184785" algn="l"/>
              </a:tabLst>
            </a:pPr>
            <a:r>
              <a:rPr sz="1100" b="1" spc="-10" dirty="0">
                <a:latin typeface="Calibri" panose="020F0502020204030204"/>
                <a:cs typeface="Calibri" panose="020F0502020204030204"/>
              </a:rPr>
              <a:t>осознанное </a:t>
            </a:r>
            <a:r>
              <a:rPr sz="1100" b="1" spc="-10" dirty="0">
                <a:latin typeface="Calibri" panose="020F0502020204030204"/>
                <a:cs typeface="Calibri" panose="020F0502020204030204"/>
              </a:rPr>
              <a:t>	</a:t>
            </a:r>
            <a:r>
              <a:rPr sz="1100" b="1" dirty="0">
                <a:latin typeface="Calibri" panose="020F0502020204030204"/>
                <a:cs typeface="Calibri" panose="020F0502020204030204"/>
              </a:rPr>
              <a:t>отношение</a:t>
            </a:r>
            <a:r>
              <a:rPr sz="1100" b="1" spc="-55" dirty="0">
                <a:latin typeface="Calibri" panose="020F0502020204030204"/>
                <a:cs typeface="Calibri" panose="020F0502020204030204"/>
              </a:rPr>
              <a:t> </a:t>
            </a:r>
            <a:r>
              <a:rPr sz="1100" b="1" spc="-50" dirty="0">
                <a:latin typeface="Calibri" panose="020F0502020204030204"/>
                <a:cs typeface="Calibri" panose="020F0502020204030204"/>
              </a:rPr>
              <a:t>к</a:t>
            </a:r>
            <a:endParaRPr sz="1100">
              <a:latin typeface="Calibri" panose="020F0502020204030204"/>
              <a:cs typeface="Calibri" panose="020F0502020204030204"/>
            </a:endParaRPr>
          </a:p>
          <a:p>
            <a:pPr marL="184785" marR="276860" algn="just">
              <a:lnSpc>
                <a:spcPct val="100000"/>
              </a:lnSpc>
            </a:pPr>
            <a:r>
              <a:rPr sz="1100" b="1" spc="-10" dirty="0">
                <a:latin typeface="Calibri" panose="020F0502020204030204"/>
                <a:cs typeface="Calibri" panose="020F0502020204030204"/>
              </a:rPr>
              <a:t>профвыбору</a:t>
            </a:r>
            <a:r>
              <a:rPr sz="1100" b="1" spc="25" dirty="0">
                <a:latin typeface="Calibri" panose="020F0502020204030204"/>
                <a:cs typeface="Calibri" panose="020F0502020204030204"/>
              </a:rPr>
              <a:t> </a:t>
            </a:r>
            <a:r>
              <a:rPr sz="1100" b="1" spc="-50" dirty="0">
                <a:latin typeface="Calibri" panose="020F0502020204030204"/>
                <a:cs typeface="Calibri" panose="020F0502020204030204"/>
              </a:rPr>
              <a:t>и</a:t>
            </a:r>
            <a:r>
              <a:rPr sz="1100" b="1" spc="-10" dirty="0">
                <a:latin typeface="Calibri" panose="020F0502020204030204"/>
                <a:cs typeface="Calibri" panose="020F0502020204030204"/>
              </a:rPr>
              <a:t> планированию карьеры,</a:t>
            </a:r>
            <a:endParaRPr sz="1100">
              <a:latin typeface="Calibri" panose="020F0502020204030204"/>
              <a:cs typeface="Calibri" panose="020F0502020204030204"/>
            </a:endParaRPr>
          </a:p>
          <a:p>
            <a:pPr marL="182245" indent="-169545" algn="just">
              <a:lnSpc>
                <a:spcPct val="100000"/>
              </a:lnSpc>
              <a:buFont typeface="Microsoft Sans Serif" panose="020B0604020202020204"/>
              <a:buChar char="•"/>
              <a:tabLst>
                <a:tab pos="182245" algn="l"/>
              </a:tabLst>
            </a:pPr>
            <a:r>
              <a:rPr sz="1100" b="1" spc="-10" dirty="0">
                <a:latin typeface="Calibri" panose="020F0502020204030204"/>
                <a:cs typeface="Calibri" panose="020F0502020204030204"/>
              </a:rPr>
              <a:t>уровень</a:t>
            </a:r>
            <a:endParaRPr sz="1100">
              <a:latin typeface="Calibri" panose="020F0502020204030204"/>
              <a:cs typeface="Calibri" panose="020F0502020204030204"/>
            </a:endParaRPr>
          </a:p>
          <a:p>
            <a:pPr marL="184785" marR="6350">
              <a:lnSpc>
                <a:spcPct val="100000"/>
              </a:lnSpc>
            </a:pPr>
            <a:r>
              <a:rPr sz="1100" b="1" spc="-10" dirty="0">
                <a:latin typeface="Calibri" panose="020F0502020204030204"/>
                <a:cs typeface="Calibri" panose="020F0502020204030204"/>
              </a:rPr>
              <a:t>сформированности профпланов</a:t>
            </a:r>
            <a:r>
              <a:rPr sz="1100" b="1" spc="35" dirty="0">
                <a:latin typeface="Calibri" panose="020F0502020204030204"/>
                <a:cs typeface="Calibri" panose="020F0502020204030204"/>
              </a:rPr>
              <a:t> </a:t>
            </a:r>
            <a:r>
              <a:rPr sz="1100" b="1" spc="-50" dirty="0">
                <a:latin typeface="Calibri" panose="020F0502020204030204"/>
                <a:cs typeface="Calibri" panose="020F0502020204030204"/>
              </a:rPr>
              <a:t>у</a:t>
            </a:r>
            <a:r>
              <a:rPr sz="1100" b="1" spc="-10" dirty="0">
                <a:latin typeface="Calibri" panose="020F0502020204030204"/>
                <a:cs typeface="Calibri" panose="020F0502020204030204"/>
              </a:rPr>
              <a:t> выпускников</a:t>
            </a:r>
            <a:r>
              <a:rPr sz="1100" b="1" spc="35" dirty="0">
                <a:latin typeface="Calibri" panose="020F0502020204030204"/>
                <a:cs typeface="Calibri" panose="020F0502020204030204"/>
              </a:rPr>
              <a:t> </a:t>
            </a:r>
            <a:r>
              <a:rPr sz="1100" b="1" spc="-10" dirty="0">
                <a:latin typeface="Calibri" panose="020F0502020204030204"/>
                <a:cs typeface="Calibri" panose="020F0502020204030204"/>
              </a:rPr>
              <a:t>9-</a:t>
            </a:r>
            <a:r>
              <a:rPr sz="1100" b="1" spc="-50" dirty="0">
                <a:latin typeface="Calibri" panose="020F0502020204030204"/>
                <a:cs typeface="Calibri" panose="020F0502020204030204"/>
              </a:rPr>
              <a:t>х</a:t>
            </a:r>
            <a:r>
              <a:rPr sz="1100" b="1" dirty="0">
                <a:latin typeface="Calibri" panose="020F0502020204030204"/>
                <a:cs typeface="Calibri" panose="020F0502020204030204"/>
              </a:rPr>
              <a:t> классов</a:t>
            </a:r>
            <a:r>
              <a:rPr sz="1100" b="1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1100" b="1" dirty="0">
                <a:latin typeface="Calibri" panose="020F0502020204030204"/>
                <a:cs typeface="Calibri" panose="020F0502020204030204"/>
              </a:rPr>
              <a:t>–</a:t>
            </a:r>
            <a:r>
              <a:rPr sz="1100" b="1" spc="-5" dirty="0">
                <a:latin typeface="Calibri" panose="020F0502020204030204"/>
                <a:cs typeface="Calibri" panose="020F0502020204030204"/>
              </a:rPr>
              <a:t> </a:t>
            </a:r>
            <a:r>
              <a:rPr sz="1100" b="1" dirty="0">
                <a:latin typeface="Calibri" panose="020F0502020204030204"/>
                <a:cs typeface="Calibri" panose="020F0502020204030204"/>
              </a:rPr>
              <a:t>от</a:t>
            </a:r>
            <a:r>
              <a:rPr sz="1100" b="1" spc="-20" dirty="0">
                <a:latin typeface="Calibri" panose="020F0502020204030204"/>
                <a:cs typeface="Calibri" panose="020F0502020204030204"/>
              </a:rPr>
              <a:t> </a:t>
            </a:r>
            <a:r>
              <a:rPr sz="1100" b="1" spc="-25" dirty="0">
                <a:latin typeface="Calibri" panose="020F0502020204030204"/>
                <a:cs typeface="Calibri" panose="020F0502020204030204"/>
              </a:rPr>
              <a:t>80%</a:t>
            </a:r>
            <a:endParaRPr sz="1100">
              <a:latin typeface="Calibri" panose="020F0502020204030204"/>
              <a:cs typeface="Calibri" panose="020F0502020204030204"/>
            </a:endParaRPr>
          </a:p>
          <a:p>
            <a:pPr marL="181610" marR="5080" indent="-169545">
              <a:lnSpc>
                <a:spcPct val="100000"/>
              </a:lnSpc>
              <a:buFont typeface="Microsoft Sans Serif" panose="020B0604020202020204"/>
              <a:buChar char="•"/>
              <a:tabLst>
                <a:tab pos="184785" algn="l"/>
              </a:tabLst>
            </a:pPr>
            <a:r>
              <a:rPr sz="1100" b="1" spc="-10" dirty="0">
                <a:latin typeface="Calibri" panose="020F0502020204030204"/>
                <a:cs typeface="Calibri" panose="020F0502020204030204"/>
              </a:rPr>
              <a:t>удовлетворенность 	профвыбором</a:t>
            </a:r>
            <a:endParaRPr sz="1100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1687" rIns="0" bIns="0" rtlCol="0">
            <a:spAutoFit/>
          </a:bodyPr>
          <a:lstStyle/>
          <a:p>
            <a:pPr algn="ctr">
              <a:lnSpc>
                <a:spcPts val="2335"/>
              </a:lnSpc>
              <a:spcBef>
                <a:spcPts val="120"/>
              </a:spcBef>
            </a:pPr>
            <a:r>
              <a:rPr dirty="0"/>
              <a:t>Участники</a:t>
            </a:r>
            <a:r>
              <a:rPr spc="-40" dirty="0"/>
              <a:t> </a:t>
            </a:r>
            <a:r>
              <a:rPr dirty="0"/>
              <a:t>системы</a:t>
            </a:r>
            <a:r>
              <a:rPr spc="-35" dirty="0"/>
              <a:t> </a:t>
            </a:r>
            <a:r>
              <a:rPr dirty="0"/>
              <a:t>предпрофильной</a:t>
            </a:r>
            <a:r>
              <a:rPr spc="-20" dirty="0"/>
              <a:t> </a:t>
            </a:r>
            <a:r>
              <a:rPr spc="-10" dirty="0"/>
              <a:t>подготовки</a:t>
            </a:r>
            <a:endParaRPr spc="-10" dirty="0"/>
          </a:p>
          <a:p>
            <a:pPr marL="73025" algn="ctr">
              <a:lnSpc>
                <a:spcPts val="2335"/>
              </a:lnSpc>
            </a:pPr>
            <a:r>
              <a:rPr dirty="0"/>
              <a:t>и</a:t>
            </a:r>
            <a:r>
              <a:rPr spc="30" dirty="0"/>
              <a:t> </a:t>
            </a:r>
            <a:r>
              <a:rPr dirty="0"/>
              <a:t>их</a:t>
            </a:r>
            <a:r>
              <a:rPr spc="45" dirty="0"/>
              <a:t> </a:t>
            </a:r>
            <a:r>
              <a:rPr spc="-10" dirty="0"/>
              <a:t>выгоды</a:t>
            </a:r>
            <a:endParaRPr spc="-10" dirty="0"/>
          </a:p>
        </p:txBody>
      </p:sp>
      <p:grpSp>
        <p:nvGrpSpPr>
          <p:cNvPr id="6" name="object 6"/>
          <p:cNvGrpSpPr/>
          <p:nvPr/>
        </p:nvGrpSpPr>
        <p:grpSpPr>
          <a:xfrm>
            <a:off x="748283" y="1990725"/>
            <a:ext cx="494030" cy="492125"/>
            <a:chOff x="748283" y="1990725"/>
            <a:chExt cx="494030" cy="492125"/>
          </a:xfrm>
        </p:grpSpPr>
        <p:pic>
          <p:nvPicPr>
            <p:cNvPr id="7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48283" y="1993391"/>
              <a:ext cx="493775" cy="489203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771524" y="1990725"/>
              <a:ext cx="447675" cy="443230"/>
            </a:xfrm>
            <a:custGeom>
              <a:avLst/>
              <a:gdLst/>
              <a:ahLst/>
              <a:cxnLst/>
              <a:rect l="l" t="t" r="r" b="b"/>
              <a:pathLst>
                <a:path w="447675" h="443230">
                  <a:moveTo>
                    <a:pt x="223837" y="0"/>
                  </a:moveTo>
                  <a:lnTo>
                    <a:pt x="178726" y="4500"/>
                  </a:lnTo>
                  <a:lnTo>
                    <a:pt x="136709" y="17408"/>
                  </a:lnTo>
                  <a:lnTo>
                    <a:pt x="98687" y="37832"/>
                  </a:lnTo>
                  <a:lnTo>
                    <a:pt x="65560" y="64881"/>
                  </a:lnTo>
                  <a:lnTo>
                    <a:pt x="38227" y="97662"/>
                  </a:lnTo>
                  <a:lnTo>
                    <a:pt x="17590" y="135284"/>
                  </a:lnTo>
                  <a:lnTo>
                    <a:pt x="4547" y="176857"/>
                  </a:lnTo>
                  <a:lnTo>
                    <a:pt x="0" y="221487"/>
                  </a:lnTo>
                  <a:lnTo>
                    <a:pt x="4547" y="266118"/>
                  </a:lnTo>
                  <a:lnTo>
                    <a:pt x="17590" y="307691"/>
                  </a:lnTo>
                  <a:lnTo>
                    <a:pt x="38227" y="345313"/>
                  </a:lnTo>
                  <a:lnTo>
                    <a:pt x="65560" y="378094"/>
                  </a:lnTo>
                  <a:lnTo>
                    <a:pt x="98687" y="405143"/>
                  </a:lnTo>
                  <a:lnTo>
                    <a:pt x="136709" y="425567"/>
                  </a:lnTo>
                  <a:lnTo>
                    <a:pt x="178726" y="438475"/>
                  </a:lnTo>
                  <a:lnTo>
                    <a:pt x="223837" y="442975"/>
                  </a:lnTo>
                  <a:lnTo>
                    <a:pt x="268948" y="438475"/>
                  </a:lnTo>
                  <a:lnTo>
                    <a:pt x="310965" y="425567"/>
                  </a:lnTo>
                  <a:lnTo>
                    <a:pt x="348987" y="405143"/>
                  </a:lnTo>
                  <a:lnTo>
                    <a:pt x="382114" y="378094"/>
                  </a:lnTo>
                  <a:lnTo>
                    <a:pt x="409447" y="345313"/>
                  </a:lnTo>
                  <a:lnTo>
                    <a:pt x="430084" y="307691"/>
                  </a:lnTo>
                  <a:lnTo>
                    <a:pt x="443127" y="266118"/>
                  </a:lnTo>
                  <a:lnTo>
                    <a:pt x="447675" y="221487"/>
                  </a:lnTo>
                  <a:lnTo>
                    <a:pt x="443127" y="176857"/>
                  </a:lnTo>
                  <a:lnTo>
                    <a:pt x="430084" y="135284"/>
                  </a:lnTo>
                  <a:lnTo>
                    <a:pt x="409447" y="97662"/>
                  </a:lnTo>
                  <a:lnTo>
                    <a:pt x="382114" y="64881"/>
                  </a:lnTo>
                  <a:lnTo>
                    <a:pt x="348987" y="37832"/>
                  </a:lnTo>
                  <a:lnTo>
                    <a:pt x="310965" y="17408"/>
                  </a:lnTo>
                  <a:lnTo>
                    <a:pt x="268948" y="4500"/>
                  </a:lnTo>
                  <a:lnTo>
                    <a:pt x="223837" y="0"/>
                  </a:lnTo>
                  <a:close/>
                </a:path>
              </a:pathLst>
            </a:custGeom>
            <a:solidFill>
              <a:srgbClr val="DD9E96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93762" y="2085975"/>
              <a:ext cx="287337" cy="211200"/>
            </a:xfrm>
            <a:prstGeom prst="rect">
              <a:avLst/>
            </a:prstGeom>
          </p:spPr>
        </p:pic>
      </p:grpSp>
      <p:sp>
        <p:nvSpPr>
          <p:cNvPr id="10" name="object 10"/>
          <p:cNvSpPr/>
          <p:nvPr/>
        </p:nvSpPr>
        <p:spPr>
          <a:xfrm>
            <a:off x="4322826" y="1084325"/>
            <a:ext cx="498475" cy="0"/>
          </a:xfrm>
          <a:custGeom>
            <a:avLst/>
            <a:gdLst/>
            <a:ahLst/>
            <a:cxnLst/>
            <a:rect l="l" t="t" r="r" b="b"/>
            <a:pathLst>
              <a:path w="498475">
                <a:moveTo>
                  <a:pt x="0" y="0"/>
                </a:moveTo>
                <a:lnTo>
                  <a:pt x="498475" y="0"/>
                </a:lnTo>
              </a:path>
            </a:pathLst>
          </a:custGeom>
          <a:ln w="38100">
            <a:solidFill>
              <a:srgbClr val="D11F5C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11" name="object 11"/>
          <p:cNvGrpSpPr/>
          <p:nvPr/>
        </p:nvGrpSpPr>
        <p:grpSpPr>
          <a:xfrm>
            <a:off x="2823958" y="1979676"/>
            <a:ext cx="492759" cy="492759"/>
            <a:chOff x="2823958" y="1979676"/>
            <a:chExt cx="492759" cy="492759"/>
          </a:xfrm>
        </p:grpSpPr>
        <p:pic>
          <p:nvPicPr>
            <p:cNvPr id="12" name="object 1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823958" y="1982724"/>
              <a:ext cx="492279" cy="489203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2846450" y="1979676"/>
              <a:ext cx="447675" cy="444500"/>
            </a:xfrm>
            <a:custGeom>
              <a:avLst/>
              <a:gdLst/>
              <a:ahLst/>
              <a:cxnLst/>
              <a:rect l="l" t="t" r="r" b="b"/>
              <a:pathLst>
                <a:path w="447675" h="444500">
                  <a:moveTo>
                    <a:pt x="223774" y="0"/>
                  </a:moveTo>
                  <a:lnTo>
                    <a:pt x="178680" y="4512"/>
                  </a:lnTo>
                  <a:lnTo>
                    <a:pt x="136677" y="17456"/>
                  </a:lnTo>
                  <a:lnTo>
                    <a:pt x="98666" y="37940"/>
                  </a:lnTo>
                  <a:lnTo>
                    <a:pt x="65547" y="65071"/>
                  </a:lnTo>
                  <a:lnTo>
                    <a:pt x="38221" y="97959"/>
                  </a:lnTo>
                  <a:lnTo>
                    <a:pt x="17587" y="135713"/>
                  </a:lnTo>
                  <a:lnTo>
                    <a:pt x="4546" y="177440"/>
                  </a:lnTo>
                  <a:lnTo>
                    <a:pt x="0" y="222250"/>
                  </a:lnTo>
                  <a:lnTo>
                    <a:pt x="4546" y="267022"/>
                  </a:lnTo>
                  <a:lnTo>
                    <a:pt x="17587" y="308733"/>
                  </a:lnTo>
                  <a:lnTo>
                    <a:pt x="38221" y="346484"/>
                  </a:lnTo>
                  <a:lnTo>
                    <a:pt x="65547" y="379380"/>
                  </a:lnTo>
                  <a:lnTo>
                    <a:pt x="98666" y="406526"/>
                  </a:lnTo>
                  <a:lnTo>
                    <a:pt x="136677" y="427025"/>
                  </a:lnTo>
                  <a:lnTo>
                    <a:pt x="178680" y="439982"/>
                  </a:lnTo>
                  <a:lnTo>
                    <a:pt x="223774" y="444500"/>
                  </a:lnTo>
                  <a:lnTo>
                    <a:pt x="268873" y="439982"/>
                  </a:lnTo>
                  <a:lnTo>
                    <a:pt x="310890" y="427025"/>
                  </a:lnTo>
                  <a:lnTo>
                    <a:pt x="348921" y="406526"/>
                  </a:lnTo>
                  <a:lnTo>
                    <a:pt x="382063" y="379380"/>
                  </a:lnTo>
                  <a:lnTo>
                    <a:pt x="409413" y="346484"/>
                  </a:lnTo>
                  <a:lnTo>
                    <a:pt x="430067" y="308733"/>
                  </a:lnTo>
                  <a:lnTo>
                    <a:pt x="443122" y="267022"/>
                  </a:lnTo>
                  <a:lnTo>
                    <a:pt x="447675" y="222250"/>
                  </a:lnTo>
                  <a:lnTo>
                    <a:pt x="443122" y="177440"/>
                  </a:lnTo>
                  <a:lnTo>
                    <a:pt x="430067" y="135713"/>
                  </a:lnTo>
                  <a:lnTo>
                    <a:pt x="409413" y="97959"/>
                  </a:lnTo>
                  <a:lnTo>
                    <a:pt x="382063" y="65071"/>
                  </a:lnTo>
                  <a:lnTo>
                    <a:pt x="348921" y="37940"/>
                  </a:lnTo>
                  <a:lnTo>
                    <a:pt x="310890" y="17456"/>
                  </a:lnTo>
                  <a:lnTo>
                    <a:pt x="268873" y="4512"/>
                  </a:lnTo>
                  <a:lnTo>
                    <a:pt x="223774" y="0"/>
                  </a:lnTo>
                  <a:close/>
                </a:path>
              </a:pathLst>
            </a:custGeom>
            <a:solidFill>
              <a:srgbClr val="D11F5C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4" name="object 1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974974" y="2106676"/>
              <a:ext cx="195961" cy="184276"/>
            </a:xfrm>
            <a:prstGeom prst="rect">
              <a:avLst/>
            </a:prstGeom>
          </p:spPr>
        </p:pic>
      </p:grpSp>
      <p:grpSp>
        <p:nvGrpSpPr>
          <p:cNvPr id="15" name="object 15"/>
          <p:cNvGrpSpPr/>
          <p:nvPr/>
        </p:nvGrpSpPr>
        <p:grpSpPr>
          <a:xfrm>
            <a:off x="5081015" y="1990725"/>
            <a:ext cx="494030" cy="492125"/>
            <a:chOff x="5081015" y="1990725"/>
            <a:chExt cx="494030" cy="492125"/>
          </a:xfrm>
        </p:grpSpPr>
        <p:pic>
          <p:nvPicPr>
            <p:cNvPr id="16" name="object 1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081015" y="1993391"/>
              <a:ext cx="493775" cy="489203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5103875" y="1990725"/>
              <a:ext cx="447675" cy="443230"/>
            </a:xfrm>
            <a:custGeom>
              <a:avLst/>
              <a:gdLst/>
              <a:ahLst/>
              <a:cxnLst/>
              <a:rect l="l" t="t" r="r" b="b"/>
              <a:pathLst>
                <a:path w="447675" h="443230">
                  <a:moveTo>
                    <a:pt x="223774" y="0"/>
                  </a:moveTo>
                  <a:lnTo>
                    <a:pt x="178680" y="4500"/>
                  </a:lnTo>
                  <a:lnTo>
                    <a:pt x="136677" y="17408"/>
                  </a:lnTo>
                  <a:lnTo>
                    <a:pt x="98666" y="37832"/>
                  </a:lnTo>
                  <a:lnTo>
                    <a:pt x="65547" y="64881"/>
                  </a:lnTo>
                  <a:lnTo>
                    <a:pt x="38221" y="97662"/>
                  </a:lnTo>
                  <a:lnTo>
                    <a:pt x="17587" y="135284"/>
                  </a:lnTo>
                  <a:lnTo>
                    <a:pt x="4546" y="176857"/>
                  </a:lnTo>
                  <a:lnTo>
                    <a:pt x="0" y="221487"/>
                  </a:lnTo>
                  <a:lnTo>
                    <a:pt x="4546" y="266118"/>
                  </a:lnTo>
                  <a:lnTo>
                    <a:pt x="17587" y="307691"/>
                  </a:lnTo>
                  <a:lnTo>
                    <a:pt x="38221" y="345313"/>
                  </a:lnTo>
                  <a:lnTo>
                    <a:pt x="65547" y="378094"/>
                  </a:lnTo>
                  <a:lnTo>
                    <a:pt x="98666" y="405143"/>
                  </a:lnTo>
                  <a:lnTo>
                    <a:pt x="136677" y="425567"/>
                  </a:lnTo>
                  <a:lnTo>
                    <a:pt x="178680" y="438475"/>
                  </a:lnTo>
                  <a:lnTo>
                    <a:pt x="223774" y="442975"/>
                  </a:lnTo>
                  <a:lnTo>
                    <a:pt x="268873" y="438475"/>
                  </a:lnTo>
                  <a:lnTo>
                    <a:pt x="310890" y="425567"/>
                  </a:lnTo>
                  <a:lnTo>
                    <a:pt x="348921" y="405143"/>
                  </a:lnTo>
                  <a:lnTo>
                    <a:pt x="382063" y="378094"/>
                  </a:lnTo>
                  <a:lnTo>
                    <a:pt x="409413" y="345313"/>
                  </a:lnTo>
                  <a:lnTo>
                    <a:pt x="430067" y="307691"/>
                  </a:lnTo>
                  <a:lnTo>
                    <a:pt x="443122" y="266118"/>
                  </a:lnTo>
                  <a:lnTo>
                    <a:pt x="447675" y="221487"/>
                  </a:lnTo>
                  <a:lnTo>
                    <a:pt x="443122" y="176857"/>
                  </a:lnTo>
                  <a:lnTo>
                    <a:pt x="430067" y="135284"/>
                  </a:lnTo>
                  <a:lnTo>
                    <a:pt x="409413" y="97662"/>
                  </a:lnTo>
                  <a:lnTo>
                    <a:pt x="382063" y="64881"/>
                  </a:lnTo>
                  <a:lnTo>
                    <a:pt x="348921" y="37832"/>
                  </a:lnTo>
                  <a:lnTo>
                    <a:pt x="310890" y="17408"/>
                  </a:lnTo>
                  <a:lnTo>
                    <a:pt x="268873" y="4500"/>
                  </a:lnTo>
                  <a:lnTo>
                    <a:pt x="223774" y="0"/>
                  </a:lnTo>
                  <a:close/>
                </a:path>
              </a:pathLst>
            </a:custGeom>
            <a:solidFill>
              <a:srgbClr val="76707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8" name="object 1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232399" y="2122551"/>
              <a:ext cx="188975" cy="179324"/>
            </a:xfrm>
            <a:prstGeom prst="rect">
              <a:avLst/>
            </a:prstGeom>
          </p:spPr>
        </p:pic>
      </p:grpSp>
      <p:grpSp>
        <p:nvGrpSpPr>
          <p:cNvPr id="19" name="object 19"/>
          <p:cNvGrpSpPr/>
          <p:nvPr/>
        </p:nvGrpSpPr>
        <p:grpSpPr>
          <a:xfrm>
            <a:off x="7296911" y="1986026"/>
            <a:ext cx="494030" cy="490855"/>
            <a:chOff x="7296911" y="1986026"/>
            <a:chExt cx="494030" cy="490855"/>
          </a:xfrm>
        </p:grpSpPr>
        <p:pic>
          <p:nvPicPr>
            <p:cNvPr id="20" name="object 2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296911" y="1988806"/>
              <a:ext cx="493775" cy="487707"/>
            </a:xfrm>
            <a:prstGeom prst="rect">
              <a:avLst/>
            </a:prstGeom>
          </p:spPr>
        </p:pic>
        <p:sp>
          <p:nvSpPr>
            <p:cNvPr id="21" name="object 21"/>
            <p:cNvSpPr/>
            <p:nvPr/>
          </p:nvSpPr>
          <p:spPr>
            <a:xfrm>
              <a:off x="7320025" y="1986026"/>
              <a:ext cx="447675" cy="443230"/>
            </a:xfrm>
            <a:custGeom>
              <a:avLst/>
              <a:gdLst/>
              <a:ahLst/>
              <a:cxnLst/>
              <a:rect l="l" t="t" r="r" b="b"/>
              <a:pathLst>
                <a:path w="447675" h="443230">
                  <a:moveTo>
                    <a:pt x="223774" y="0"/>
                  </a:moveTo>
                  <a:lnTo>
                    <a:pt x="178680" y="4495"/>
                  </a:lnTo>
                  <a:lnTo>
                    <a:pt x="136677" y="17389"/>
                  </a:lnTo>
                  <a:lnTo>
                    <a:pt x="98666" y="37792"/>
                  </a:lnTo>
                  <a:lnTo>
                    <a:pt x="65547" y="64817"/>
                  </a:lnTo>
                  <a:lnTo>
                    <a:pt x="38221" y="97575"/>
                  </a:lnTo>
                  <a:lnTo>
                    <a:pt x="17587" y="135177"/>
                  </a:lnTo>
                  <a:lnTo>
                    <a:pt x="4546" y="176735"/>
                  </a:lnTo>
                  <a:lnTo>
                    <a:pt x="0" y="221361"/>
                  </a:lnTo>
                  <a:lnTo>
                    <a:pt x="4546" y="265991"/>
                  </a:lnTo>
                  <a:lnTo>
                    <a:pt x="17587" y="307564"/>
                  </a:lnTo>
                  <a:lnTo>
                    <a:pt x="38221" y="345186"/>
                  </a:lnTo>
                  <a:lnTo>
                    <a:pt x="65547" y="377967"/>
                  </a:lnTo>
                  <a:lnTo>
                    <a:pt x="98666" y="405016"/>
                  </a:lnTo>
                  <a:lnTo>
                    <a:pt x="136677" y="425440"/>
                  </a:lnTo>
                  <a:lnTo>
                    <a:pt x="178680" y="438348"/>
                  </a:lnTo>
                  <a:lnTo>
                    <a:pt x="223774" y="442849"/>
                  </a:lnTo>
                  <a:lnTo>
                    <a:pt x="268873" y="438348"/>
                  </a:lnTo>
                  <a:lnTo>
                    <a:pt x="310890" y="425440"/>
                  </a:lnTo>
                  <a:lnTo>
                    <a:pt x="348921" y="405016"/>
                  </a:lnTo>
                  <a:lnTo>
                    <a:pt x="382063" y="377967"/>
                  </a:lnTo>
                  <a:lnTo>
                    <a:pt x="409413" y="345186"/>
                  </a:lnTo>
                  <a:lnTo>
                    <a:pt x="430067" y="307564"/>
                  </a:lnTo>
                  <a:lnTo>
                    <a:pt x="443122" y="265991"/>
                  </a:lnTo>
                  <a:lnTo>
                    <a:pt x="447675" y="221361"/>
                  </a:lnTo>
                  <a:lnTo>
                    <a:pt x="443122" y="176735"/>
                  </a:lnTo>
                  <a:lnTo>
                    <a:pt x="430067" y="135177"/>
                  </a:lnTo>
                  <a:lnTo>
                    <a:pt x="409413" y="97575"/>
                  </a:lnTo>
                  <a:lnTo>
                    <a:pt x="382063" y="64817"/>
                  </a:lnTo>
                  <a:lnTo>
                    <a:pt x="348921" y="37792"/>
                  </a:lnTo>
                  <a:lnTo>
                    <a:pt x="310890" y="17389"/>
                  </a:lnTo>
                  <a:lnTo>
                    <a:pt x="268873" y="4495"/>
                  </a:lnTo>
                  <a:lnTo>
                    <a:pt x="223774" y="0"/>
                  </a:lnTo>
                  <a:close/>
                </a:path>
              </a:pathLst>
            </a:custGeom>
            <a:solidFill>
              <a:srgbClr val="D97664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2" name="object 22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7448549" y="2113153"/>
              <a:ext cx="195960" cy="185547"/>
            </a:xfrm>
            <a:prstGeom prst="rect">
              <a:avLst/>
            </a:prstGeom>
          </p:spPr>
        </p:pic>
      </p:grpSp>
      <p:sp>
        <p:nvSpPr>
          <p:cNvPr id="23" name="object 23"/>
          <p:cNvSpPr txBox="1"/>
          <p:nvPr/>
        </p:nvSpPr>
        <p:spPr>
          <a:xfrm>
            <a:off x="2085594" y="2521000"/>
            <a:ext cx="1964689" cy="483234"/>
          </a:xfrm>
          <a:prstGeom prst="rect">
            <a:avLst/>
          </a:prstGeom>
        </p:spPr>
        <p:txBody>
          <a:bodyPr vert="horz" wrap="square" lIns="0" tIns="27939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220"/>
              </a:spcBef>
            </a:pPr>
            <a:r>
              <a:rPr sz="1400" spc="-10" dirty="0">
                <a:latin typeface="Microsoft Sans Serif" panose="020B0604020202020204"/>
                <a:cs typeface="Microsoft Sans Serif" panose="020B0604020202020204"/>
              </a:rPr>
              <a:t>Общеобразовательные</a:t>
            </a:r>
            <a:endParaRPr sz="1400">
              <a:latin typeface="Microsoft Sans Serif" panose="020B0604020202020204"/>
              <a:cs typeface="Microsoft Sans Serif" panose="020B0604020202020204"/>
            </a:endParaRPr>
          </a:p>
          <a:p>
            <a:pPr marL="2540" algn="ctr">
              <a:lnSpc>
                <a:spcPct val="100000"/>
              </a:lnSpc>
              <a:spcBef>
                <a:spcPts val="120"/>
              </a:spcBef>
            </a:pPr>
            <a:r>
              <a:rPr sz="1400" spc="-10" dirty="0">
                <a:latin typeface="Microsoft Sans Serif" panose="020B0604020202020204"/>
                <a:cs typeface="Microsoft Sans Serif" panose="020B0604020202020204"/>
              </a:rPr>
              <a:t>организации</a:t>
            </a:r>
            <a:endParaRPr sz="1400">
              <a:latin typeface="Microsoft Sans Serif" panose="020B0604020202020204"/>
              <a:cs typeface="Microsoft Sans Serif" panose="020B0604020202020204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2085594" y="3063367"/>
            <a:ext cx="1722120" cy="1401445"/>
          </a:xfrm>
          <a:prstGeom prst="rect">
            <a:avLst/>
          </a:prstGeom>
        </p:spPr>
        <p:txBody>
          <a:bodyPr vert="horz" wrap="square" lIns="0" tIns="31750" rIns="0" bIns="0" rtlCol="0">
            <a:spAutoFit/>
          </a:bodyPr>
          <a:lstStyle/>
          <a:p>
            <a:pPr marL="181610" marR="48895" indent="-169545">
              <a:lnSpc>
                <a:spcPts val="1190"/>
              </a:lnSpc>
              <a:spcBef>
                <a:spcPts val="250"/>
              </a:spcBef>
              <a:buFont typeface="Microsoft Sans Serif" panose="020B0604020202020204"/>
              <a:buChar char="•"/>
              <a:tabLst>
                <a:tab pos="184785" algn="l"/>
              </a:tabLst>
            </a:pPr>
            <a:r>
              <a:rPr sz="1100" b="1" dirty="0">
                <a:latin typeface="Calibri" panose="020F0502020204030204"/>
                <a:cs typeface="Calibri" panose="020F0502020204030204"/>
              </a:rPr>
              <a:t>широкое</a:t>
            </a:r>
            <a:r>
              <a:rPr sz="1100" b="1" spc="-10" dirty="0">
                <a:latin typeface="Calibri" panose="020F0502020204030204"/>
                <a:cs typeface="Calibri" panose="020F0502020204030204"/>
              </a:rPr>
              <a:t> привлечение</a:t>
            </a:r>
            <a:r>
              <a:rPr sz="1100" b="1" spc="-5" dirty="0">
                <a:latin typeface="Calibri" panose="020F0502020204030204"/>
                <a:cs typeface="Calibri" panose="020F0502020204030204"/>
              </a:rPr>
              <a:t> </a:t>
            </a:r>
            <a:r>
              <a:rPr sz="1100" b="1" spc="-50" dirty="0">
                <a:latin typeface="Calibri" panose="020F0502020204030204"/>
                <a:cs typeface="Calibri" panose="020F0502020204030204"/>
              </a:rPr>
              <a:t>в</a:t>
            </a:r>
            <a:r>
              <a:rPr sz="1100" b="1" dirty="0">
                <a:latin typeface="Calibri" panose="020F0502020204030204"/>
                <a:cs typeface="Calibri" panose="020F0502020204030204"/>
              </a:rPr>
              <a:t> 	рамках</a:t>
            </a:r>
            <a:r>
              <a:rPr sz="1100" b="1" spc="-55" dirty="0">
                <a:latin typeface="Calibri" panose="020F0502020204030204"/>
                <a:cs typeface="Calibri" panose="020F0502020204030204"/>
              </a:rPr>
              <a:t> </a:t>
            </a:r>
            <a:r>
              <a:rPr sz="1100" b="1" spc="-10" dirty="0">
                <a:latin typeface="Calibri" panose="020F0502020204030204"/>
                <a:cs typeface="Calibri" panose="020F0502020204030204"/>
              </a:rPr>
              <a:t>сетевого</a:t>
            </a:r>
            <a:endParaRPr sz="1100">
              <a:latin typeface="Calibri" panose="020F0502020204030204"/>
              <a:cs typeface="Calibri" panose="020F0502020204030204"/>
            </a:endParaRPr>
          </a:p>
          <a:p>
            <a:pPr marL="184785">
              <a:lnSpc>
                <a:spcPts val="1100"/>
              </a:lnSpc>
            </a:pPr>
            <a:r>
              <a:rPr sz="1100" b="1" spc="-10" dirty="0">
                <a:latin typeface="Calibri" panose="020F0502020204030204"/>
                <a:cs typeface="Calibri" panose="020F0502020204030204"/>
              </a:rPr>
              <a:t>взаимодействия</a:t>
            </a:r>
            <a:r>
              <a:rPr sz="1100" b="1" spc="60" dirty="0">
                <a:latin typeface="Calibri" panose="020F0502020204030204"/>
                <a:cs typeface="Calibri" panose="020F0502020204030204"/>
              </a:rPr>
              <a:t> </a:t>
            </a:r>
            <a:r>
              <a:rPr sz="1100" b="1" spc="-50" dirty="0">
                <a:latin typeface="Calibri" panose="020F0502020204030204"/>
                <a:cs typeface="Calibri" panose="020F0502020204030204"/>
              </a:rPr>
              <a:t>к</a:t>
            </a:r>
            <a:endParaRPr sz="1100">
              <a:latin typeface="Calibri" panose="020F0502020204030204"/>
              <a:cs typeface="Calibri" panose="020F0502020204030204"/>
            </a:endParaRPr>
          </a:p>
          <a:p>
            <a:pPr marL="184785" marR="5080">
              <a:lnSpc>
                <a:spcPts val="1190"/>
              </a:lnSpc>
              <a:spcBef>
                <a:spcPts val="80"/>
              </a:spcBef>
            </a:pPr>
            <a:r>
              <a:rPr sz="1100" b="1" spc="-10" dirty="0">
                <a:latin typeface="Calibri" panose="020F0502020204030204"/>
                <a:cs typeface="Calibri" panose="020F0502020204030204"/>
              </a:rPr>
              <a:t>профориентационной </a:t>
            </a:r>
            <a:r>
              <a:rPr sz="1100" b="1" dirty="0">
                <a:latin typeface="Calibri" panose="020F0502020204030204"/>
                <a:cs typeface="Calibri" panose="020F0502020204030204"/>
              </a:rPr>
              <a:t>работе</a:t>
            </a:r>
            <a:r>
              <a:rPr sz="1100" b="1" spc="-50" dirty="0">
                <a:latin typeface="Calibri" panose="020F0502020204030204"/>
                <a:cs typeface="Calibri" panose="020F0502020204030204"/>
              </a:rPr>
              <a:t> </a:t>
            </a:r>
            <a:r>
              <a:rPr sz="1100" b="1" dirty="0">
                <a:latin typeface="Calibri" panose="020F0502020204030204"/>
                <a:cs typeface="Calibri" panose="020F0502020204030204"/>
              </a:rPr>
              <a:t>организаций</a:t>
            </a:r>
            <a:r>
              <a:rPr sz="1100" b="1" spc="-50" dirty="0">
                <a:latin typeface="Calibri" panose="020F0502020204030204"/>
                <a:cs typeface="Calibri" panose="020F0502020204030204"/>
              </a:rPr>
              <a:t> </a:t>
            </a:r>
            <a:r>
              <a:rPr sz="1100" b="1" spc="-20" dirty="0">
                <a:latin typeface="Calibri" panose="020F0502020204030204"/>
                <a:cs typeface="Calibri" panose="020F0502020204030204"/>
              </a:rPr>
              <a:t>всех </a:t>
            </a:r>
            <a:r>
              <a:rPr sz="1100" b="1" spc="-10" dirty="0">
                <a:latin typeface="Calibri" panose="020F0502020204030204"/>
                <a:cs typeface="Calibri" panose="020F0502020204030204"/>
              </a:rPr>
              <a:t>типов</a:t>
            </a:r>
            <a:endParaRPr sz="1100">
              <a:latin typeface="Calibri" panose="020F0502020204030204"/>
              <a:cs typeface="Calibri" panose="020F0502020204030204"/>
            </a:endParaRPr>
          </a:p>
          <a:p>
            <a:pPr marL="182245" indent="-169545">
              <a:lnSpc>
                <a:spcPts val="1100"/>
              </a:lnSpc>
              <a:buFont typeface="Microsoft Sans Serif" panose="020B0604020202020204"/>
              <a:buChar char="•"/>
              <a:tabLst>
                <a:tab pos="182245" algn="l"/>
              </a:tabLst>
            </a:pPr>
            <a:r>
              <a:rPr sz="1100" b="1" spc="-10" dirty="0">
                <a:latin typeface="Calibri" panose="020F0502020204030204"/>
                <a:cs typeface="Calibri" panose="020F0502020204030204"/>
              </a:rPr>
              <a:t>эффективность</a:t>
            </a:r>
            <a:endParaRPr sz="1100">
              <a:latin typeface="Calibri" panose="020F0502020204030204"/>
              <a:cs typeface="Calibri" panose="020F0502020204030204"/>
            </a:endParaRPr>
          </a:p>
          <a:p>
            <a:pPr marL="184785">
              <a:lnSpc>
                <a:spcPts val="1190"/>
              </a:lnSpc>
            </a:pPr>
            <a:r>
              <a:rPr sz="1100" b="1" spc="-10" dirty="0">
                <a:latin typeface="Calibri" panose="020F0502020204030204"/>
                <a:cs typeface="Calibri" panose="020F0502020204030204"/>
              </a:rPr>
              <a:t>профориентационной</a:t>
            </a:r>
            <a:endParaRPr sz="1100">
              <a:latin typeface="Calibri" panose="020F0502020204030204"/>
              <a:cs typeface="Calibri" panose="020F0502020204030204"/>
            </a:endParaRPr>
          </a:p>
          <a:p>
            <a:pPr marL="184785">
              <a:lnSpc>
                <a:spcPts val="1255"/>
              </a:lnSpc>
            </a:pPr>
            <a:r>
              <a:rPr sz="1100" b="1" dirty="0">
                <a:latin typeface="Calibri" panose="020F0502020204030204"/>
                <a:cs typeface="Calibri" panose="020F0502020204030204"/>
              </a:rPr>
              <a:t>работы</a:t>
            </a:r>
            <a:r>
              <a:rPr sz="1100" b="1" spc="-30" dirty="0">
                <a:latin typeface="Calibri" panose="020F0502020204030204"/>
                <a:cs typeface="Calibri" panose="020F0502020204030204"/>
              </a:rPr>
              <a:t> </a:t>
            </a:r>
            <a:r>
              <a:rPr sz="1100" b="1" dirty="0">
                <a:latin typeface="Calibri" panose="020F0502020204030204"/>
                <a:cs typeface="Calibri" panose="020F0502020204030204"/>
              </a:rPr>
              <a:t>с</a:t>
            </a:r>
            <a:r>
              <a:rPr sz="1100" b="1" spc="-15" dirty="0">
                <a:latin typeface="Calibri" panose="020F0502020204030204"/>
                <a:cs typeface="Calibri" panose="020F0502020204030204"/>
              </a:rPr>
              <a:t> </a:t>
            </a:r>
            <a:r>
              <a:rPr sz="1100" b="1" spc="-10" dirty="0">
                <a:latin typeface="Calibri" panose="020F0502020204030204"/>
                <a:cs typeface="Calibri" panose="020F0502020204030204"/>
              </a:rPr>
              <a:t>учащимися</a:t>
            </a:r>
            <a:endParaRPr sz="1100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4381627" y="2435453"/>
            <a:ext cx="1941195" cy="27006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63550" marR="202565" indent="-230505">
              <a:lnSpc>
                <a:spcPct val="107000"/>
              </a:lnSpc>
              <a:spcBef>
                <a:spcPts val="100"/>
              </a:spcBef>
            </a:pPr>
            <a:r>
              <a:rPr sz="1400" spc="-20" dirty="0">
                <a:latin typeface="Microsoft Sans Serif" panose="020B0604020202020204"/>
                <a:cs typeface="Microsoft Sans Serif" panose="020B0604020202020204"/>
              </a:rPr>
              <a:t>Образовательные </a:t>
            </a:r>
            <a:r>
              <a:rPr sz="1400" spc="-10" dirty="0">
                <a:latin typeface="Microsoft Sans Serif" panose="020B0604020202020204"/>
                <a:cs typeface="Microsoft Sans Serif" panose="020B0604020202020204"/>
              </a:rPr>
              <a:t>организации</a:t>
            </a:r>
            <a:endParaRPr sz="1400">
              <a:latin typeface="Microsoft Sans Serif" panose="020B0604020202020204"/>
              <a:cs typeface="Microsoft Sans Serif" panose="020B0604020202020204"/>
            </a:endParaRPr>
          </a:p>
          <a:p>
            <a:pPr marL="451485" marR="117475" indent="-303530">
              <a:lnSpc>
                <a:spcPts val="1800"/>
              </a:lnSpc>
              <a:spcBef>
                <a:spcPts val="80"/>
              </a:spcBef>
            </a:pPr>
            <a:r>
              <a:rPr sz="1400" spc="-10" dirty="0">
                <a:latin typeface="Microsoft Sans Serif" panose="020B0604020202020204"/>
                <a:cs typeface="Microsoft Sans Serif" panose="020B0604020202020204"/>
              </a:rPr>
              <a:t>профессионального образования</a:t>
            </a:r>
            <a:endParaRPr sz="1400">
              <a:latin typeface="Microsoft Sans Serif" panose="020B0604020202020204"/>
              <a:cs typeface="Microsoft Sans Serif" panose="020B0604020202020204"/>
            </a:endParaRPr>
          </a:p>
          <a:p>
            <a:pPr marL="12700" marR="685165" indent="-8890">
              <a:lnSpc>
                <a:spcPts val="1190"/>
              </a:lnSpc>
              <a:spcBef>
                <a:spcPts val="730"/>
              </a:spcBef>
              <a:buSzPct val="91000"/>
              <a:buFont typeface="Microsoft Sans Serif" panose="020B0604020202020204"/>
              <a:buChar char="•"/>
              <a:tabLst>
                <a:tab pos="60960" algn="l"/>
              </a:tabLst>
            </a:pPr>
            <a:r>
              <a:rPr sz="1100" b="1" dirty="0">
                <a:latin typeface="Calibri" panose="020F0502020204030204"/>
                <a:cs typeface="Calibri" panose="020F0502020204030204"/>
              </a:rPr>
              <a:t>	</a:t>
            </a:r>
            <a:r>
              <a:rPr sz="1100" b="1" dirty="0">
                <a:latin typeface="Calibri" panose="020F0502020204030204"/>
                <a:cs typeface="Calibri" panose="020F0502020204030204"/>
              </a:rPr>
              <a:t>широкое</a:t>
            </a:r>
            <a:r>
              <a:rPr sz="1100" b="1" spc="-50" dirty="0">
                <a:latin typeface="Calibri" panose="020F0502020204030204"/>
                <a:cs typeface="Calibri" panose="020F0502020204030204"/>
              </a:rPr>
              <a:t> </a:t>
            </a:r>
            <a:r>
              <a:rPr sz="1100" b="1" spc="-10" dirty="0">
                <a:latin typeface="Calibri" panose="020F0502020204030204"/>
                <a:cs typeface="Calibri" panose="020F0502020204030204"/>
              </a:rPr>
              <a:t>практико- ориентированное</a:t>
            </a:r>
            <a:endParaRPr sz="1100">
              <a:latin typeface="Calibri" panose="020F0502020204030204"/>
              <a:cs typeface="Calibri" panose="020F0502020204030204"/>
            </a:endParaRPr>
          </a:p>
          <a:p>
            <a:pPr marL="12700">
              <a:lnSpc>
                <a:spcPts val="1100"/>
              </a:lnSpc>
            </a:pPr>
            <a:r>
              <a:rPr sz="1100" b="1" spc="-10" dirty="0">
                <a:latin typeface="Calibri" panose="020F0502020204030204"/>
                <a:cs typeface="Calibri" panose="020F0502020204030204"/>
              </a:rPr>
              <a:t>информирование</a:t>
            </a:r>
            <a:r>
              <a:rPr sz="1100" b="1" spc="60" dirty="0">
                <a:latin typeface="Calibri" panose="020F0502020204030204"/>
                <a:cs typeface="Calibri" panose="020F0502020204030204"/>
              </a:rPr>
              <a:t> </a:t>
            </a:r>
            <a:r>
              <a:rPr sz="1100" b="1" spc="-10" dirty="0">
                <a:latin typeface="Calibri" panose="020F0502020204030204"/>
                <a:cs typeface="Calibri" panose="020F0502020204030204"/>
              </a:rPr>
              <a:t>школьников</a:t>
            </a:r>
            <a:endParaRPr sz="1100">
              <a:latin typeface="Calibri" panose="020F0502020204030204"/>
              <a:cs typeface="Calibri" panose="020F0502020204030204"/>
            </a:endParaRPr>
          </a:p>
          <a:p>
            <a:pPr marL="12700">
              <a:lnSpc>
                <a:spcPts val="1190"/>
              </a:lnSpc>
            </a:pPr>
            <a:r>
              <a:rPr sz="1100" b="1" dirty="0">
                <a:latin typeface="Calibri" panose="020F0502020204030204"/>
                <a:cs typeface="Calibri" panose="020F0502020204030204"/>
              </a:rPr>
              <a:t>о</a:t>
            </a:r>
            <a:r>
              <a:rPr sz="1100" b="1" spc="-10" dirty="0">
                <a:latin typeface="Calibri" panose="020F0502020204030204"/>
                <a:cs typeface="Calibri" panose="020F0502020204030204"/>
              </a:rPr>
              <a:t> своих</a:t>
            </a:r>
            <a:endParaRPr sz="1100">
              <a:latin typeface="Calibri" panose="020F0502020204030204"/>
              <a:cs typeface="Calibri" panose="020F0502020204030204"/>
            </a:endParaRPr>
          </a:p>
          <a:p>
            <a:pPr marL="12700" marR="37465">
              <a:lnSpc>
                <a:spcPts val="1190"/>
              </a:lnSpc>
              <a:spcBef>
                <a:spcPts val="80"/>
              </a:spcBef>
            </a:pPr>
            <a:r>
              <a:rPr sz="1100" b="1" spc="-10" dirty="0">
                <a:latin typeface="Calibri" panose="020F0502020204030204"/>
                <a:cs typeface="Calibri" panose="020F0502020204030204"/>
              </a:rPr>
              <a:t>профессиях/специальностях/н аправлениях</a:t>
            </a:r>
            <a:r>
              <a:rPr sz="1100" b="1" spc="35" dirty="0">
                <a:latin typeface="Calibri" panose="020F0502020204030204"/>
                <a:cs typeface="Calibri" panose="020F0502020204030204"/>
              </a:rPr>
              <a:t> </a:t>
            </a:r>
            <a:r>
              <a:rPr sz="1100" b="1" spc="-10" dirty="0">
                <a:latin typeface="Calibri" panose="020F0502020204030204"/>
                <a:cs typeface="Calibri" panose="020F0502020204030204"/>
              </a:rPr>
              <a:t>подготовки</a:t>
            </a:r>
            <a:endParaRPr sz="1100">
              <a:latin typeface="Calibri" panose="020F0502020204030204"/>
              <a:cs typeface="Calibri" panose="020F0502020204030204"/>
            </a:endParaRPr>
          </a:p>
          <a:p>
            <a:pPr marL="60960" indent="-57150">
              <a:lnSpc>
                <a:spcPts val="1105"/>
              </a:lnSpc>
              <a:buSzPct val="91000"/>
              <a:buFont typeface="Microsoft Sans Serif" panose="020B0604020202020204"/>
              <a:buChar char="•"/>
              <a:tabLst>
                <a:tab pos="60960" algn="l"/>
              </a:tabLst>
            </a:pPr>
            <a:r>
              <a:rPr sz="1100" b="1" dirty="0">
                <a:latin typeface="Calibri" panose="020F0502020204030204"/>
                <a:cs typeface="Calibri" panose="020F0502020204030204"/>
              </a:rPr>
              <a:t>рост</a:t>
            </a:r>
            <a:r>
              <a:rPr sz="1100" b="1" spc="-30" dirty="0">
                <a:latin typeface="Calibri" panose="020F0502020204030204"/>
                <a:cs typeface="Calibri" panose="020F0502020204030204"/>
              </a:rPr>
              <a:t> </a:t>
            </a:r>
            <a:r>
              <a:rPr sz="1100" b="1" dirty="0">
                <a:latin typeface="Calibri" panose="020F0502020204030204"/>
                <a:cs typeface="Calibri" panose="020F0502020204030204"/>
              </a:rPr>
              <a:t>конкурса</a:t>
            </a:r>
            <a:r>
              <a:rPr sz="1100" b="1" spc="-40" dirty="0">
                <a:latin typeface="Calibri" panose="020F0502020204030204"/>
                <a:cs typeface="Calibri" panose="020F0502020204030204"/>
              </a:rPr>
              <a:t> </a:t>
            </a:r>
            <a:r>
              <a:rPr sz="1100" b="1" dirty="0">
                <a:latin typeface="Calibri" panose="020F0502020204030204"/>
                <a:cs typeface="Calibri" panose="020F0502020204030204"/>
              </a:rPr>
              <a:t>на</a:t>
            </a:r>
            <a:r>
              <a:rPr sz="1100" b="1" spc="-25" dirty="0">
                <a:latin typeface="Calibri" panose="020F0502020204030204"/>
                <a:cs typeface="Calibri" panose="020F0502020204030204"/>
              </a:rPr>
              <a:t> </a:t>
            </a:r>
            <a:r>
              <a:rPr sz="1100" b="1" spc="-10" dirty="0">
                <a:latin typeface="Calibri" panose="020F0502020204030204"/>
                <a:cs typeface="Calibri" panose="020F0502020204030204"/>
              </a:rPr>
              <a:t>многие</a:t>
            </a:r>
            <a:endParaRPr sz="1100">
              <a:latin typeface="Calibri" panose="020F0502020204030204"/>
              <a:cs typeface="Calibri" panose="020F0502020204030204"/>
            </a:endParaRPr>
          </a:p>
          <a:p>
            <a:pPr marL="12700" marR="5080">
              <a:lnSpc>
                <a:spcPts val="1190"/>
              </a:lnSpc>
              <a:spcBef>
                <a:spcPts val="85"/>
              </a:spcBef>
            </a:pPr>
            <a:r>
              <a:rPr sz="1100" b="1" spc="-10" dirty="0">
                <a:latin typeface="Calibri" panose="020F0502020204030204"/>
                <a:cs typeface="Calibri" panose="020F0502020204030204"/>
              </a:rPr>
              <a:t>профессии/специальности/нап </a:t>
            </a:r>
            <a:r>
              <a:rPr sz="1100" b="1" dirty="0">
                <a:latin typeface="Calibri" panose="020F0502020204030204"/>
                <a:cs typeface="Calibri" panose="020F0502020204030204"/>
              </a:rPr>
              <a:t>равления</a:t>
            </a:r>
            <a:r>
              <a:rPr sz="1100" b="1" spc="-55" dirty="0">
                <a:latin typeface="Calibri" panose="020F0502020204030204"/>
                <a:cs typeface="Calibri" panose="020F0502020204030204"/>
              </a:rPr>
              <a:t> </a:t>
            </a:r>
            <a:r>
              <a:rPr sz="1100" b="1" spc="-10" dirty="0">
                <a:latin typeface="Calibri" panose="020F0502020204030204"/>
                <a:cs typeface="Calibri" panose="020F0502020204030204"/>
              </a:rPr>
              <a:t>подготовоки</a:t>
            </a:r>
            <a:endParaRPr sz="1100">
              <a:latin typeface="Calibri" panose="020F0502020204030204"/>
              <a:cs typeface="Calibri" panose="020F0502020204030204"/>
            </a:endParaRPr>
          </a:p>
          <a:p>
            <a:pPr marL="60960" indent="-57150">
              <a:lnSpc>
                <a:spcPts val="1100"/>
              </a:lnSpc>
              <a:buSzPct val="91000"/>
              <a:buFont typeface="Microsoft Sans Serif" panose="020B0604020202020204"/>
              <a:buChar char="•"/>
              <a:tabLst>
                <a:tab pos="60960" algn="l"/>
              </a:tabLst>
            </a:pPr>
            <a:r>
              <a:rPr sz="1100" b="1" dirty="0">
                <a:latin typeface="Calibri" panose="020F0502020204030204"/>
                <a:cs typeface="Calibri" panose="020F0502020204030204"/>
              </a:rPr>
              <a:t>набор</a:t>
            </a:r>
            <a:r>
              <a:rPr sz="1100" b="1" spc="-45" dirty="0">
                <a:latin typeface="Calibri" panose="020F0502020204030204"/>
                <a:cs typeface="Calibri" panose="020F0502020204030204"/>
              </a:rPr>
              <a:t> </a:t>
            </a:r>
            <a:r>
              <a:rPr sz="1100" b="1" dirty="0">
                <a:latin typeface="Calibri" panose="020F0502020204030204"/>
                <a:cs typeface="Calibri" panose="020F0502020204030204"/>
              </a:rPr>
              <a:t>качественно</a:t>
            </a:r>
            <a:r>
              <a:rPr sz="1100" b="1" spc="-50" dirty="0">
                <a:latin typeface="Calibri" panose="020F0502020204030204"/>
                <a:cs typeface="Calibri" panose="020F0502020204030204"/>
              </a:rPr>
              <a:t> </a:t>
            </a:r>
            <a:r>
              <a:rPr sz="1100" b="1" spc="-10" dirty="0">
                <a:latin typeface="Calibri" panose="020F0502020204030204"/>
                <a:cs typeface="Calibri" panose="020F0502020204030204"/>
              </a:rPr>
              <a:t>других</a:t>
            </a:r>
            <a:endParaRPr sz="1100">
              <a:latin typeface="Calibri" panose="020F0502020204030204"/>
              <a:cs typeface="Calibri" panose="020F0502020204030204"/>
            </a:endParaRPr>
          </a:p>
          <a:p>
            <a:pPr marL="12700">
              <a:lnSpc>
                <a:spcPts val="1255"/>
              </a:lnSpc>
            </a:pPr>
            <a:r>
              <a:rPr sz="1100" b="1" spc="-10" dirty="0">
                <a:latin typeface="Calibri" panose="020F0502020204030204"/>
                <a:cs typeface="Calibri" panose="020F0502020204030204"/>
              </a:rPr>
              <a:t>(мотивированных)</a:t>
            </a:r>
            <a:r>
              <a:rPr sz="1100" b="1" spc="-5" dirty="0">
                <a:latin typeface="Calibri" panose="020F0502020204030204"/>
                <a:cs typeface="Calibri" panose="020F0502020204030204"/>
              </a:rPr>
              <a:t> </a:t>
            </a:r>
            <a:r>
              <a:rPr sz="1100" b="1" dirty="0">
                <a:latin typeface="Calibri" panose="020F0502020204030204"/>
                <a:cs typeface="Calibri" panose="020F0502020204030204"/>
              </a:rPr>
              <a:t>студентов</a:t>
            </a:r>
            <a:r>
              <a:rPr sz="1100" b="1" spc="35" dirty="0">
                <a:latin typeface="Calibri" panose="020F0502020204030204"/>
                <a:cs typeface="Calibri" panose="020F0502020204030204"/>
              </a:rPr>
              <a:t> </a:t>
            </a:r>
            <a:r>
              <a:rPr sz="1100" b="1" spc="-50" dirty="0">
                <a:latin typeface="Calibri" panose="020F0502020204030204"/>
                <a:cs typeface="Calibri" panose="020F0502020204030204"/>
              </a:rPr>
              <a:t>1</a:t>
            </a:r>
            <a:endParaRPr sz="1100">
              <a:latin typeface="Calibri" panose="020F0502020204030204"/>
              <a:cs typeface="Calibri" panose="020F0502020204030204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6917181" y="2494254"/>
            <a:ext cx="1506855" cy="26422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07645" marR="5080" indent="381000">
              <a:lnSpc>
                <a:spcPct val="107000"/>
              </a:lnSpc>
              <a:spcBef>
                <a:spcPts val="100"/>
              </a:spcBef>
            </a:pPr>
            <a:r>
              <a:rPr sz="1400" spc="-10" dirty="0">
                <a:latin typeface="Microsoft Sans Serif" panose="020B0604020202020204"/>
                <a:cs typeface="Microsoft Sans Serif" panose="020B0604020202020204"/>
              </a:rPr>
              <a:t>Рынок </a:t>
            </a:r>
            <a:r>
              <a:rPr sz="1400" spc="-20" dirty="0">
                <a:latin typeface="Microsoft Sans Serif" panose="020B0604020202020204"/>
                <a:cs typeface="Microsoft Sans Serif" panose="020B0604020202020204"/>
              </a:rPr>
              <a:t>трудозанятости</a:t>
            </a:r>
            <a:endParaRPr sz="1400">
              <a:latin typeface="Microsoft Sans Serif" panose="020B0604020202020204"/>
              <a:cs typeface="Microsoft Sans Serif" panose="020B0604020202020204"/>
            </a:endParaRPr>
          </a:p>
          <a:p>
            <a:pPr marL="181610" marR="163195" indent="-169545">
              <a:lnSpc>
                <a:spcPct val="100000"/>
              </a:lnSpc>
              <a:spcBef>
                <a:spcPts val="800"/>
              </a:spcBef>
              <a:buFont typeface="Microsoft Sans Serif" panose="020B0604020202020204"/>
              <a:buChar char="•"/>
              <a:tabLst>
                <a:tab pos="184785" algn="l"/>
              </a:tabLst>
            </a:pPr>
            <a:r>
              <a:rPr sz="1100" b="1" dirty="0">
                <a:latin typeface="Calibri" panose="020F0502020204030204"/>
                <a:cs typeface="Calibri" panose="020F0502020204030204"/>
              </a:rPr>
              <a:t>более</a:t>
            </a:r>
            <a:r>
              <a:rPr sz="1100" b="1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1100" b="1" spc="-10" dirty="0">
                <a:latin typeface="Calibri" panose="020F0502020204030204"/>
                <a:cs typeface="Calibri" panose="020F0502020204030204"/>
              </a:rPr>
              <a:t>качественно 	подготовленные 	специалисты</a:t>
            </a:r>
            <a:endParaRPr sz="1100">
              <a:latin typeface="Calibri" panose="020F0502020204030204"/>
              <a:cs typeface="Calibri" panose="020F0502020204030204"/>
            </a:endParaRPr>
          </a:p>
          <a:p>
            <a:pPr marL="182245" indent="-169545">
              <a:lnSpc>
                <a:spcPct val="100000"/>
              </a:lnSpc>
              <a:spcBef>
                <a:spcPts val="5"/>
              </a:spcBef>
              <a:buFont typeface="Microsoft Sans Serif" panose="020B0604020202020204"/>
              <a:buChar char="•"/>
              <a:tabLst>
                <a:tab pos="182245" algn="l"/>
              </a:tabLst>
            </a:pPr>
            <a:r>
              <a:rPr sz="1100" b="1" spc="-10" dirty="0">
                <a:latin typeface="Calibri" panose="020F0502020204030204"/>
                <a:cs typeface="Calibri" panose="020F0502020204030204"/>
              </a:rPr>
              <a:t>получение</a:t>
            </a:r>
            <a:endParaRPr sz="1100">
              <a:latin typeface="Calibri" panose="020F0502020204030204"/>
              <a:cs typeface="Calibri" panose="020F0502020204030204"/>
            </a:endParaRPr>
          </a:p>
          <a:p>
            <a:pPr marL="184785" marR="240030">
              <a:lnSpc>
                <a:spcPct val="100000"/>
              </a:lnSpc>
            </a:pPr>
            <a:r>
              <a:rPr sz="1100" b="1" spc="-10" dirty="0">
                <a:latin typeface="Calibri" panose="020F0502020204030204"/>
                <a:cs typeface="Calibri" panose="020F0502020204030204"/>
              </a:rPr>
              <a:t>«территориально </a:t>
            </a:r>
            <a:r>
              <a:rPr sz="1100" b="1" dirty="0">
                <a:latin typeface="Calibri" panose="020F0502020204030204"/>
                <a:cs typeface="Calibri" panose="020F0502020204030204"/>
              </a:rPr>
              <a:t>своих»</a:t>
            </a:r>
            <a:r>
              <a:rPr sz="1100" b="1" spc="-50" dirty="0">
                <a:latin typeface="Calibri" panose="020F0502020204030204"/>
                <a:cs typeface="Calibri" panose="020F0502020204030204"/>
              </a:rPr>
              <a:t> </a:t>
            </a:r>
            <a:r>
              <a:rPr sz="1100" b="1" spc="-10" dirty="0">
                <a:latin typeface="Calibri" panose="020F0502020204030204"/>
                <a:cs typeface="Calibri" panose="020F0502020204030204"/>
              </a:rPr>
              <a:t>кадров</a:t>
            </a:r>
            <a:endParaRPr sz="1100">
              <a:latin typeface="Calibri" panose="020F0502020204030204"/>
              <a:cs typeface="Calibri" panose="020F0502020204030204"/>
            </a:endParaRPr>
          </a:p>
          <a:p>
            <a:pPr marL="181610" marR="137795" indent="-169545">
              <a:lnSpc>
                <a:spcPct val="100000"/>
              </a:lnSpc>
              <a:buFont typeface="Microsoft Sans Serif" panose="020B0604020202020204"/>
              <a:buChar char="•"/>
              <a:tabLst>
                <a:tab pos="184785" algn="l"/>
              </a:tabLst>
            </a:pPr>
            <a:r>
              <a:rPr sz="1100" b="1" spc="-10" dirty="0">
                <a:latin typeface="Calibri" panose="020F0502020204030204"/>
                <a:cs typeface="Calibri" panose="020F0502020204030204"/>
              </a:rPr>
              <a:t>сбалансированный </a:t>
            </a:r>
            <a:r>
              <a:rPr sz="1100" b="1" spc="-10" dirty="0">
                <a:latin typeface="Calibri" panose="020F0502020204030204"/>
                <a:cs typeface="Calibri" panose="020F0502020204030204"/>
              </a:rPr>
              <a:t>	</a:t>
            </a:r>
            <a:r>
              <a:rPr sz="1100" b="1" dirty="0">
                <a:latin typeface="Calibri" panose="020F0502020204030204"/>
                <a:cs typeface="Calibri" panose="020F0502020204030204"/>
              </a:rPr>
              <a:t>рынок</a:t>
            </a:r>
            <a:r>
              <a:rPr sz="1100" b="1" spc="-45" dirty="0">
                <a:latin typeface="Calibri" panose="020F0502020204030204"/>
                <a:cs typeface="Calibri" panose="020F0502020204030204"/>
              </a:rPr>
              <a:t> </a:t>
            </a:r>
            <a:r>
              <a:rPr sz="1100" b="1" dirty="0">
                <a:latin typeface="Calibri" panose="020F0502020204030204"/>
                <a:cs typeface="Calibri" panose="020F0502020204030204"/>
              </a:rPr>
              <a:t>занятости</a:t>
            </a:r>
            <a:r>
              <a:rPr sz="1100" b="1" spc="-35" dirty="0">
                <a:latin typeface="Calibri" panose="020F0502020204030204"/>
                <a:cs typeface="Calibri" panose="020F0502020204030204"/>
              </a:rPr>
              <a:t> </a:t>
            </a:r>
            <a:r>
              <a:rPr sz="1100" b="1" spc="-50" dirty="0">
                <a:latin typeface="Calibri" panose="020F0502020204030204"/>
                <a:cs typeface="Calibri" panose="020F0502020204030204"/>
              </a:rPr>
              <a:t>в</a:t>
            </a:r>
            <a:r>
              <a:rPr sz="1100" b="1" dirty="0">
                <a:latin typeface="Calibri" panose="020F0502020204030204"/>
                <a:cs typeface="Calibri" panose="020F0502020204030204"/>
              </a:rPr>
              <a:t> 	соответствии</a:t>
            </a:r>
            <a:r>
              <a:rPr sz="1100" b="1" spc="-50" dirty="0">
                <a:latin typeface="Calibri" panose="020F0502020204030204"/>
                <a:cs typeface="Calibri" panose="020F0502020204030204"/>
              </a:rPr>
              <a:t> с</a:t>
            </a:r>
            <a:endParaRPr sz="1100">
              <a:latin typeface="Calibri" panose="020F0502020204030204"/>
              <a:cs typeface="Calibri" panose="020F0502020204030204"/>
            </a:endParaRPr>
          </a:p>
          <a:p>
            <a:pPr marL="184785" marR="376555">
              <a:lnSpc>
                <a:spcPct val="100000"/>
              </a:lnSpc>
            </a:pPr>
            <a:r>
              <a:rPr sz="1100" b="1" spc="-10" dirty="0">
                <a:latin typeface="Calibri" panose="020F0502020204030204"/>
                <a:cs typeface="Calibri" panose="020F0502020204030204"/>
              </a:rPr>
              <a:t>потребностями территории</a:t>
            </a:r>
            <a:endParaRPr sz="1100">
              <a:latin typeface="Calibri" panose="020F0502020204030204"/>
              <a:cs typeface="Calibri" panose="020F0502020204030204"/>
            </a:endParaRPr>
          </a:p>
          <a:p>
            <a:pPr marL="383540">
              <a:lnSpc>
                <a:spcPct val="100000"/>
              </a:lnSpc>
              <a:spcBef>
                <a:spcPts val="355"/>
              </a:spcBef>
              <a:tabLst>
                <a:tab pos="1413510" algn="l"/>
              </a:tabLst>
            </a:pPr>
            <a:r>
              <a:rPr sz="1100" u="heavy" dirty="0">
                <a:uFill>
                  <a:solidFill>
                    <a:srgbClr val="D11F5C"/>
                  </a:solidFill>
                </a:uFill>
                <a:latin typeface="Times New Roman" panose="02020603050405020304"/>
                <a:cs typeface="Times New Roman" panose="02020603050405020304"/>
              </a:rPr>
              <a:t>	</a:t>
            </a:r>
            <a:endParaRPr sz="1100"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4381627" y="5093334"/>
            <a:ext cx="365760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b="1" spc="-10" dirty="0">
                <a:latin typeface="Calibri" panose="020F0502020204030204"/>
                <a:cs typeface="Calibri" panose="020F0502020204030204"/>
              </a:rPr>
              <a:t>курса</a:t>
            </a:r>
            <a:endParaRPr sz="1100">
              <a:latin typeface="Calibri" panose="020F0502020204030204"/>
              <a:cs typeface="Calibri" panose="020F0502020204030204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08405" y="604773"/>
            <a:ext cx="7453630" cy="655320"/>
          </a:xfrm>
          <a:prstGeom prst="rect">
            <a:avLst/>
          </a:prstGeom>
        </p:spPr>
        <p:txBody>
          <a:bodyPr vert="horz" wrap="square" lIns="0" tIns="49530" rIns="0" bIns="0" rtlCol="0">
            <a:spAutoFit/>
          </a:bodyPr>
          <a:lstStyle/>
          <a:p>
            <a:pPr marL="2230120" marR="5080" indent="-2218055">
              <a:lnSpc>
                <a:spcPts val="2350"/>
              </a:lnSpc>
              <a:spcBef>
                <a:spcPts val="390"/>
              </a:spcBef>
            </a:pPr>
            <a:r>
              <a:rPr dirty="0"/>
              <a:t>Механизм</a:t>
            </a:r>
            <a:r>
              <a:rPr spc="-30" dirty="0"/>
              <a:t> </a:t>
            </a:r>
            <a:r>
              <a:rPr dirty="0"/>
              <a:t>реализации</a:t>
            </a:r>
            <a:r>
              <a:rPr spc="-20" dirty="0"/>
              <a:t> </a:t>
            </a:r>
            <a:r>
              <a:rPr spc="-35" dirty="0"/>
              <a:t>практико-</a:t>
            </a:r>
            <a:r>
              <a:rPr dirty="0"/>
              <a:t>ориентированных</a:t>
            </a:r>
            <a:r>
              <a:rPr spc="10" dirty="0"/>
              <a:t> </a:t>
            </a:r>
            <a:r>
              <a:rPr spc="-10" dirty="0"/>
              <a:t>курсов </a:t>
            </a:r>
            <a:r>
              <a:rPr dirty="0"/>
              <a:t>с</a:t>
            </a:r>
            <a:r>
              <a:rPr spc="-70" dirty="0"/>
              <a:t> </a:t>
            </a:r>
            <a:r>
              <a:rPr dirty="0"/>
              <a:t>использованием</a:t>
            </a:r>
            <a:r>
              <a:rPr spc="-40" dirty="0"/>
              <a:t> </a:t>
            </a:r>
            <a:r>
              <a:rPr spc="-25" dirty="0"/>
              <a:t>АИС</a:t>
            </a:r>
            <a:endParaRPr spc="-25" dirty="0"/>
          </a:p>
        </p:txBody>
      </p:sp>
      <p:pic>
        <p:nvPicPr>
          <p:cNvPr id="3" name="object 3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3286125" y="1582800"/>
            <a:ext cx="5603875" cy="4005199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6705981" y="4466285"/>
            <a:ext cx="1410970" cy="5295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</a:pPr>
            <a:r>
              <a:rPr sz="1100" spc="10" dirty="0">
                <a:latin typeface="Verdana" panose="020B0604030504040204"/>
                <a:cs typeface="Verdana" panose="020B0604030504040204"/>
              </a:rPr>
              <a:t>Посещение</a:t>
            </a:r>
            <a:r>
              <a:rPr sz="1100" spc="105" dirty="0">
                <a:latin typeface="Verdana" panose="020B0604030504040204"/>
                <a:cs typeface="Verdana" panose="020B0604030504040204"/>
              </a:rPr>
              <a:t> </a:t>
            </a:r>
            <a:r>
              <a:rPr sz="1100" spc="-10" dirty="0">
                <a:latin typeface="Verdana" panose="020B0604030504040204"/>
                <a:cs typeface="Verdana" panose="020B0604030504040204"/>
              </a:rPr>
              <a:t>курсов учащимися (дистанционно)</a:t>
            </a:r>
            <a:endParaRPr sz="1100">
              <a:latin typeface="Verdana" panose="020B0604030504040204"/>
              <a:cs typeface="Verdana" panose="020B0604030504040204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616954" y="2233930"/>
            <a:ext cx="1580515" cy="3613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</a:pPr>
            <a:r>
              <a:rPr sz="1100" spc="-10" dirty="0">
                <a:latin typeface="Verdana" panose="020B0604030504040204"/>
                <a:cs typeface="Verdana" panose="020B0604030504040204"/>
              </a:rPr>
              <a:t>Запись</a:t>
            </a:r>
            <a:r>
              <a:rPr sz="1100" spc="-95" dirty="0">
                <a:latin typeface="Verdana" panose="020B0604030504040204"/>
                <a:cs typeface="Verdana" panose="020B0604030504040204"/>
              </a:rPr>
              <a:t> </a:t>
            </a:r>
            <a:r>
              <a:rPr sz="1100" dirty="0">
                <a:latin typeface="Verdana" panose="020B0604030504040204"/>
                <a:cs typeface="Verdana" panose="020B0604030504040204"/>
              </a:rPr>
              <a:t>на</a:t>
            </a:r>
            <a:r>
              <a:rPr sz="1100" spc="-50" dirty="0">
                <a:latin typeface="Verdana" panose="020B0604030504040204"/>
                <a:cs typeface="Verdana" panose="020B0604030504040204"/>
              </a:rPr>
              <a:t> </a:t>
            </a:r>
            <a:r>
              <a:rPr sz="1100" spc="-25" dirty="0">
                <a:latin typeface="Verdana" panose="020B0604030504040204"/>
                <a:cs typeface="Verdana" panose="020B0604030504040204"/>
              </a:rPr>
              <a:t>выбранные </a:t>
            </a:r>
            <a:r>
              <a:rPr sz="1100" spc="-30" dirty="0">
                <a:latin typeface="Verdana" panose="020B0604030504040204"/>
                <a:cs typeface="Verdana" panose="020B0604030504040204"/>
              </a:rPr>
              <a:t>курсы</a:t>
            </a:r>
            <a:r>
              <a:rPr sz="1100" spc="-90" dirty="0">
                <a:latin typeface="Verdana" panose="020B0604030504040204"/>
                <a:cs typeface="Verdana" panose="020B0604030504040204"/>
              </a:rPr>
              <a:t> </a:t>
            </a:r>
            <a:r>
              <a:rPr sz="1100" spc="-25" dirty="0">
                <a:latin typeface="Verdana" panose="020B0604030504040204"/>
                <a:cs typeface="Verdana" panose="020B0604030504040204"/>
              </a:rPr>
              <a:t>через</a:t>
            </a:r>
            <a:r>
              <a:rPr sz="1100" spc="-80" dirty="0">
                <a:latin typeface="Verdana" panose="020B0604030504040204"/>
                <a:cs typeface="Verdana" panose="020B0604030504040204"/>
              </a:rPr>
              <a:t> </a:t>
            </a:r>
            <a:r>
              <a:rPr sz="1100" spc="-25" dirty="0">
                <a:latin typeface="Verdana" panose="020B0604030504040204"/>
                <a:cs typeface="Verdana" panose="020B0604030504040204"/>
              </a:rPr>
              <a:t>АИС</a:t>
            </a:r>
            <a:endParaRPr sz="1100">
              <a:latin typeface="Verdana" panose="020B0604030504040204"/>
              <a:cs typeface="Verdana" panose="020B0604030504040204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090409" y="1584451"/>
            <a:ext cx="1621155" cy="1924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100" b="1" dirty="0">
                <a:solidFill>
                  <a:srgbClr val="FFFFFF"/>
                </a:solidFill>
                <a:latin typeface="Arial" panose="020B0604020202020204"/>
                <a:cs typeface="Arial" panose="020B0604020202020204"/>
              </a:rPr>
              <a:t>Комплектование</a:t>
            </a:r>
            <a:r>
              <a:rPr sz="1100" b="1" spc="-25" dirty="0">
                <a:solidFill>
                  <a:srgbClr val="FFFFFF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sz="1100" b="1" spc="-20" dirty="0">
                <a:solidFill>
                  <a:srgbClr val="FFFFFF"/>
                </a:solidFill>
                <a:latin typeface="Arial" panose="020B0604020202020204"/>
                <a:cs typeface="Arial" panose="020B0604020202020204"/>
              </a:rPr>
              <a:t>групп</a:t>
            </a:r>
            <a:endParaRPr sz="1100">
              <a:latin typeface="Arial" panose="020B0604020202020204"/>
              <a:cs typeface="Arial" panose="020B0604020202020204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341312" y="1922526"/>
            <a:ext cx="2903855" cy="1593850"/>
            <a:chOff x="341312" y="1922526"/>
            <a:chExt cx="2903855" cy="1593850"/>
          </a:xfrm>
        </p:grpSpPr>
        <p:sp>
          <p:nvSpPr>
            <p:cNvPr id="8" name="object 8"/>
            <p:cNvSpPr/>
            <p:nvPr/>
          </p:nvSpPr>
          <p:spPr>
            <a:xfrm>
              <a:off x="354012" y="1935226"/>
              <a:ext cx="2878455" cy="1568450"/>
            </a:xfrm>
            <a:custGeom>
              <a:avLst/>
              <a:gdLst/>
              <a:ahLst/>
              <a:cxnLst/>
              <a:rect l="l" t="t" r="r" b="b"/>
              <a:pathLst>
                <a:path w="2878455" h="1568450">
                  <a:moveTo>
                    <a:pt x="2832417" y="0"/>
                  </a:moveTo>
                  <a:lnTo>
                    <a:pt x="45720" y="0"/>
                  </a:lnTo>
                  <a:lnTo>
                    <a:pt x="27924" y="3589"/>
                  </a:lnTo>
                  <a:lnTo>
                    <a:pt x="13392" y="13382"/>
                  </a:lnTo>
                  <a:lnTo>
                    <a:pt x="3593" y="27914"/>
                  </a:lnTo>
                  <a:lnTo>
                    <a:pt x="0" y="45720"/>
                  </a:lnTo>
                  <a:lnTo>
                    <a:pt x="0" y="1522729"/>
                  </a:lnTo>
                  <a:lnTo>
                    <a:pt x="3593" y="1540482"/>
                  </a:lnTo>
                  <a:lnTo>
                    <a:pt x="13392" y="1555019"/>
                  </a:lnTo>
                  <a:lnTo>
                    <a:pt x="27924" y="1564842"/>
                  </a:lnTo>
                  <a:lnTo>
                    <a:pt x="45720" y="1568450"/>
                  </a:lnTo>
                  <a:lnTo>
                    <a:pt x="2832417" y="1568450"/>
                  </a:lnTo>
                  <a:lnTo>
                    <a:pt x="2850223" y="1564842"/>
                  </a:lnTo>
                  <a:lnTo>
                    <a:pt x="2864754" y="1555019"/>
                  </a:lnTo>
                  <a:lnTo>
                    <a:pt x="2874547" y="1540482"/>
                  </a:lnTo>
                  <a:lnTo>
                    <a:pt x="2878137" y="1522729"/>
                  </a:lnTo>
                  <a:lnTo>
                    <a:pt x="2878137" y="45720"/>
                  </a:lnTo>
                  <a:lnTo>
                    <a:pt x="2874547" y="27914"/>
                  </a:lnTo>
                  <a:lnTo>
                    <a:pt x="2864754" y="13382"/>
                  </a:lnTo>
                  <a:lnTo>
                    <a:pt x="2850223" y="3589"/>
                  </a:lnTo>
                  <a:lnTo>
                    <a:pt x="2832417" y="0"/>
                  </a:lnTo>
                  <a:close/>
                </a:path>
              </a:pathLst>
            </a:custGeom>
            <a:solidFill>
              <a:srgbClr val="AEABA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" name="object 9"/>
            <p:cNvSpPr/>
            <p:nvPr/>
          </p:nvSpPr>
          <p:spPr>
            <a:xfrm>
              <a:off x="354012" y="1935226"/>
              <a:ext cx="2878455" cy="1568450"/>
            </a:xfrm>
            <a:custGeom>
              <a:avLst/>
              <a:gdLst/>
              <a:ahLst/>
              <a:cxnLst/>
              <a:rect l="l" t="t" r="r" b="b"/>
              <a:pathLst>
                <a:path w="2878455" h="1568450">
                  <a:moveTo>
                    <a:pt x="0" y="45720"/>
                  </a:moveTo>
                  <a:lnTo>
                    <a:pt x="3593" y="27914"/>
                  </a:lnTo>
                  <a:lnTo>
                    <a:pt x="13392" y="13382"/>
                  </a:lnTo>
                  <a:lnTo>
                    <a:pt x="27924" y="3589"/>
                  </a:lnTo>
                  <a:lnTo>
                    <a:pt x="45720" y="0"/>
                  </a:lnTo>
                  <a:lnTo>
                    <a:pt x="2832417" y="0"/>
                  </a:lnTo>
                  <a:lnTo>
                    <a:pt x="2850223" y="3589"/>
                  </a:lnTo>
                  <a:lnTo>
                    <a:pt x="2864754" y="13382"/>
                  </a:lnTo>
                  <a:lnTo>
                    <a:pt x="2874547" y="27914"/>
                  </a:lnTo>
                  <a:lnTo>
                    <a:pt x="2878137" y="45720"/>
                  </a:lnTo>
                  <a:lnTo>
                    <a:pt x="2878137" y="1522729"/>
                  </a:lnTo>
                  <a:lnTo>
                    <a:pt x="2874547" y="1540482"/>
                  </a:lnTo>
                  <a:lnTo>
                    <a:pt x="2864754" y="1555019"/>
                  </a:lnTo>
                  <a:lnTo>
                    <a:pt x="2850223" y="1564842"/>
                  </a:lnTo>
                  <a:lnTo>
                    <a:pt x="2832417" y="1568450"/>
                  </a:lnTo>
                  <a:lnTo>
                    <a:pt x="45720" y="1568450"/>
                  </a:lnTo>
                  <a:lnTo>
                    <a:pt x="27924" y="1564842"/>
                  </a:lnTo>
                  <a:lnTo>
                    <a:pt x="13392" y="1555019"/>
                  </a:lnTo>
                  <a:lnTo>
                    <a:pt x="3593" y="1540482"/>
                  </a:lnTo>
                  <a:lnTo>
                    <a:pt x="0" y="1522729"/>
                  </a:lnTo>
                  <a:lnTo>
                    <a:pt x="0" y="45720"/>
                  </a:lnTo>
                  <a:close/>
                </a:path>
              </a:pathLst>
            </a:custGeom>
            <a:ln w="25400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" name="object 10"/>
            <p:cNvSpPr/>
            <p:nvPr/>
          </p:nvSpPr>
          <p:spPr>
            <a:xfrm>
              <a:off x="496887" y="2235263"/>
              <a:ext cx="2418080" cy="1119505"/>
            </a:xfrm>
            <a:custGeom>
              <a:avLst/>
              <a:gdLst/>
              <a:ahLst/>
              <a:cxnLst/>
              <a:rect l="l" t="t" r="r" b="b"/>
              <a:pathLst>
                <a:path w="2418080" h="1119504">
                  <a:moveTo>
                    <a:pt x="2417699" y="0"/>
                  </a:moveTo>
                  <a:lnTo>
                    <a:pt x="0" y="0"/>
                  </a:lnTo>
                  <a:lnTo>
                    <a:pt x="0" y="1119187"/>
                  </a:lnTo>
                  <a:lnTo>
                    <a:pt x="2417699" y="1119187"/>
                  </a:lnTo>
                  <a:lnTo>
                    <a:pt x="2417699" y="0"/>
                  </a:lnTo>
                  <a:close/>
                </a:path>
              </a:pathLst>
            </a:custGeom>
            <a:solidFill>
              <a:srgbClr val="AEABAB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1" name="object 11"/>
          <p:cNvSpPr txBox="1"/>
          <p:nvPr/>
        </p:nvSpPr>
        <p:spPr>
          <a:xfrm>
            <a:off x="484428" y="2207768"/>
            <a:ext cx="2324100" cy="1285240"/>
          </a:xfrm>
          <a:prstGeom prst="rect">
            <a:avLst/>
          </a:prstGeom>
        </p:spPr>
        <p:txBody>
          <a:bodyPr vert="horz" wrap="square" lIns="0" tIns="24765" rIns="0" bIns="0" rtlCol="0">
            <a:spAutoFit/>
          </a:bodyPr>
          <a:lstStyle/>
          <a:p>
            <a:pPr marL="12700" marR="5080">
              <a:lnSpc>
                <a:spcPct val="93000"/>
              </a:lnSpc>
              <a:spcBef>
                <a:spcPts val="195"/>
              </a:spcBef>
            </a:pPr>
            <a:r>
              <a:rPr sz="1100" spc="-25" dirty="0">
                <a:latin typeface="Verdana" panose="020B0604030504040204"/>
                <a:cs typeface="Verdana" panose="020B0604030504040204"/>
              </a:rPr>
              <a:t>Выбор</a:t>
            </a:r>
            <a:r>
              <a:rPr sz="1100" spc="-100" dirty="0">
                <a:latin typeface="Verdana" panose="020B0604030504040204"/>
                <a:cs typeface="Verdana" panose="020B0604030504040204"/>
              </a:rPr>
              <a:t> 3</a:t>
            </a:r>
            <a:r>
              <a:rPr sz="1100" spc="-70" dirty="0">
                <a:latin typeface="Verdana" panose="020B0604030504040204"/>
                <a:cs typeface="Verdana" panose="020B0604030504040204"/>
              </a:rPr>
              <a:t> </a:t>
            </a:r>
            <a:r>
              <a:rPr sz="1100" spc="-10" dirty="0">
                <a:latin typeface="Verdana" panose="020B0604030504040204"/>
                <a:cs typeface="Verdana" panose="020B0604030504040204"/>
              </a:rPr>
              <a:t>курсов</a:t>
            </a:r>
            <a:r>
              <a:rPr sz="1100" spc="-85" dirty="0">
                <a:latin typeface="Verdana" panose="020B0604030504040204"/>
                <a:cs typeface="Verdana" panose="020B0604030504040204"/>
              </a:rPr>
              <a:t> </a:t>
            </a:r>
            <a:r>
              <a:rPr sz="1100" spc="-10" dirty="0">
                <a:latin typeface="Verdana" panose="020B0604030504040204"/>
                <a:cs typeface="Verdana" panose="020B0604030504040204"/>
              </a:rPr>
              <a:t>учащимися </a:t>
            </a:r>
            <a:r>
              <a:rPr sz="1100" dirty="0">
                <a:latin typeface="Verdana" panose="020B0604030504040204"/>
                <a:cs typeface="Verdana" panose="020B0604030504040204"/>
              </a:rPr>
              <a:t>совместно</a:t>
            </a:r>
            <a:r>
              <a:rPr sz="1100" spc="-20" dirty="0">
                <a:latin typeface="Verdana" panose="020B0604030504040204"/>
                <a:cs typeface="Verdana" panose="020B0604030504040204"/>
              </a:rPr>
              <a:t> </a:t>
            </a:r>
            <a:r>
              <a:rPr sz="1100" spc="120" dirty="0">
                <a:latin typeface="Verdana" panose="020B0604030504040204"/>
                <a:cs typeface="Verdana" panose="020B0604030504040204"/>
              </a:rPr>
              <a:t>с</a:t>
            </a:r>
            <a:r>
              <a:rPr sz="1100" spc="45" dirty="0">
                <a:latin typeface="Verdana" panose="020B0604030504040204"/>
                <a:cs typeface="Verdana" panose="020B0604030504040204"/>
              </a:rPr>
              <a:t> </a:t>
            </a:r>
            <a:r>
              <a:rPr sz="1100" spc="-10" dirty="0">
                <a:latin typeface="Verdana" panose="020B0604030504040204"/>
                <a:cs typeface="Verdana" panose="020B0604030504040204"/>
              </a:rPr>
              <a:t>родителями</a:t>
            </a:r>
            <a:r>
              <a:rPr sz="1100" spc="-15" dirty="0">
                <a:latin typeface="Verdana" panose="020B0604030504040204"/>
                <a:cs typeface="Verdana" panose="020B0604030504040204"/>
              </a:rPr>
              <a:t> </a:t>
            </a:r>
            <a:r>
              <a:rPr sz="1100" spc="-25" dirty="0">
                <a:latin typeface="Verdana" panose="020B0604030504040204"/>
                <a:cs typeface="Verdana" panose="020B0604030504040204"/>
              </a:rPr>
              <a:t>из </a:t>
            </a:r>
            <a:r>
              <a:rPr sz="1100" dirty="0">
                <a:latin typeface="Verdana" panose="020B0604030504040204"/>
                <a:cs typeface="Verdana" panose="020B0604030504040204"/>
              </a:rPr>
              <a:t>предлагаемого</a:t>
            </a:r>
            <a:r>
              <a:rPr sz="1100" spc="-5" dirty="0">
                <a:latin typeface="Verdana" panose="020B0604030504040204"/>
                <a:cs typeface="Verdana" panose="020B0604030504040204"/>
              </a:rPr>
              <a:t> </a:t>
            </a:r>
            <a:r>
              <a:rPr sz="1100" spc="-145" dirty="0">
                <a:latin typeface="Verdana" panose="020B0604030504040204"/>
                <a:cs typeface="Verdana" panose="020B0604030504040204"/>
              </a:rPr>
              <a:t>в</a:t>
            </a:r>
            <a:r>
              <a:rPr sz="1100" spc="55" dirty="0">
                <a:latin typeface="Verdana" panose="020B0604030504040204"/>
                <a:cs typeface="Verdana" panose="020B0604030504040204"/>
              </a:rPr>
              <a:t> </a:t>
            </a:r>
            <a:r>
              <a:rPr sz="1100" dirty="0">
                <a:latin typeface="Verdana" panose="020B0604030504040204"/>
                <a:cs typeface="Verdana" panose="020B0604030504040204"/>
              </a:rPr>
              <a:t>АИС</a:t>
            </a:r>
            <a:r>
              <a:rPr sz="1100" spc="90" dirty="0">
                <a:latin typeface="Verdana" panose="020B0604030504040204"/>
                <a:cs typeface="Verdana" panose="020B0604030504040204"/>
              </a:rPr>
              <a:t> </a:t>
            </a:r>
            <a:r>
              <a:rPr sz="1100" spc="-10" dirty="0">
                <a:latin typeface="Verdana" panose="020B0604030504040204"/>
                <a:cs typeface="Verdana" panose="020B0604030504040204"/>
              </a:rPr>
              <a:t>Каталога </a:t>
            </a:r>
            <a:r>
              <a:rPr sz="1100" dirty="0">
                <a:latin typeface="Verdana" panose="020B0604030504040204"/>
                <a:cs typeface="Verdana" panose="020B0604030504040204"/>
              </a:rPr>
              <a:t>на</a:t>
            </a:r>
            <a:r>
              <a:rPr sz="1100" spc="-25" dirty="0">
                <a:latin typeface="Verdana" panose="020B0604030504040204"/>
                <a:cs typeface="Verdana" panose="020B0604030504040204"/>
              </a:rPr>
              <a:t> </a:t>
            </a:r>
            <a:r>
              <a:rPr sz="1100" dirty="0">
                <a:latin typeface="Verdana" panose="020B0604030504040204"/>
                <a:cs typeface="Verdana" panose="020B0604030504040204"/>
              </a:rPr>
              <a:t>основе</a:t>
            </a:r>
            <a:r>
              <a:rPr sz="1100" spc="-25" dirty="0">
                <a:latin typeface="Verdana" panose="020B0604030504040204"/>
                <a:cs typeface="Verdana" panose="020B0604030504040204"/>
              </a:rPr>
              <a:t> </a:t>
            </a:r>
            <a:r>
              <a:rPr sz="1100" spc="-10" dirty="0">
                <a:latin typeface="Verdana" panose="020B0604030504040204"/>
                <a:cs typeface="Verdana" panose="020B0604030504040204"/>
              </a:rPr>
              <a:t>интересов, </a:t>
            </a:r>
            <a:r>
              <a:rPr sz="1100" spc="-20" dirty="0">
                <a:latin typeface="Verdana" panose="020B0604030504040204"/>
                <a:cs typeface="Verdana" panose="020B0604030504040204"/>
              </a:rPr>
              <a:t>территории,</a:t>
            </a:r>
            <a:r>
              <a:rPr sz="1100" spc="-50" dirty="0">
                <a:latin typeface="Verdana" panose="020B0604030504040204"/>
                <a:cs typeface="Verdana" panose="020B0604030504040204"/>
              </a:rPr>
              <a:t> </a:t>
            </a:r>
            <a:r>
              <a:rPr sz="1100" spc="-10" dirty="0">
                <a:latin typeface="Verdana" panose="020B0604030504040204"/>
                <a:cs typeface="Verdana" panose="020B0604030504040204"/>
              </a:rPr>
              <a:t>профиля, организатора,</a:t>
            </a:r>
            <a:r>
              <a:rPr sz="1100" spc="-30" dirty="0">
                <a:latin typeface="Verdana" panose="020B0604030504040204"/>
                <a:cs typeface="Verdana" panose="020B0604030504040204"/>
              </a:rPr>
              <a:t> </a:t>
            </a:r>
            <a:r>
              <a:rPr sz="1100" spc="-10" dirty="0">
                <a:latin typeface="Verdana" panose="020B0604030504040204"/>
                <a:cs typeface="Verdana" panose="020B0604030504040204"/>
              </a:rPr>
              <a:t>также </a:t>
            </a:r>
            <a:r>
              <a:rPr sz="1100" spc="-25" dirty="0">
                <a:latin typeface="Verdana" panose="020B0604030504040204"/>
                <a:cs typeface="Verdana" panose="020B0604030504040204"/>
              </a:rPr>
              <a:t>представлены</a:t>
            </a:r>
            <a:r>
              <a:rPr sz="1100" spc="-105" dirty="0">
                <a:latin typeface="Verdana" panose="020B0604030504040204"/>
                <a:cs typeface="Verdana" panose="020B0604030504040204"/>
              </a:rPr>
              <a:t> </a:t>
            </a:r>
            <a:r>
              <a:rPr sz="1100" spc="-30" dirty="0">
                <a:latin typeface="Verdana" panose="020B0604030504040204"/>
                <a:cs typeface="Verdana" panose="020B0604030504040204"/>
              </a:rPr>
              <a:t>курсы</a:t>
            </a:r>
            <a:r>
              <a:rPr sz="1100" spc="-55" dirty="0">
                <a:latin typeface="Verdana" panose="020B0604030504040204"/>
                <a:cs typeface="Verdana" panose="020B0604030504040204"/>
              </a:rPr>
              <a:t> </a:t>
            </a:r>
            <a:r>
              <a:rPr sz="1100" spc="-100" dirty="0">
                <a:latin typeface="Verdana" panose="020B0604030504040204"/>
                <a:cs typeface="Verdana" panose="020B0604030504040204"/>
              </a:rPr>
              <a:t>для</a:t>
            </a:r>
            <a:r>
              <a:rPr sz="1100" spc="-50" dirty="0">
                <a:latin typeface="Verdana" panose="020B0604030504040204"/>
                <a:cs typeface="Verdana" panose="020B0604030504040204"/>
              </a:rPr>
              <a:t> </a:t>
            </a:r>
            <a:r>
              <a:rPr sz="1100" spc="-20" dirty="0">
                <a:latin typeface="Verdana" panose="020B0604030504040204"/>
                <a:cs typeface="Verdana" panose="020B0604030504040204"/>
              </a:rPr>
              <a:t>детей</a:t>
            </a:r>
            <a:r>
              <a:rPr sz="1100" spc="-60" dirty="0">
                <a:latin typeface="Verdana" panose="020B0604030504040204"/>
                <a:cs typeface="Verdana" panose="020B0604030504040204"/>
              </a:rPr>
              <a:t> </a:t>
            </a:r>
            <a:r>
              <a:rPr sz="1100" spc="70" dirty="0">
                <a:latin typeface="Verdana" panose="020B0604030504040204"/>
                <a:cs typeface="Verdana" panose="020B0604030504040204"/>
              </a:rPr>
              <a:t>с </a:t>
            </a:r>
            <a:r>
              <a:rPr sz="1100" spc="-25" dirty="0">
                <a:latin typeface="Verdana" panose="020B0604030504040204"/>
                <a:cs typeface="Verdana" panose="020B0604030504040204"/>
              </a:rPr>
              <a:t>ОВЗ</a:t>
            </a:r>
            <a:endParaRPr sz="1100">
              <a:latin typeface="Verdana" panose="020B0604030504040204"/>
              <a:cs typeface="Verdana" panose="020B0604030504040204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263525" y="1617725"/>
            <a:ext cx="1924050" cy="586105"/>
          </a:xfrm>
          <a:custGeom>
            <a:avLst/>
            <a:gdLst/>
            <a:ahLst/>
            <a:cxnLst/>
            <a:rect l="l" t="t" r="r" b="b"/>
            <a:pathLst>
              <a:path w="1924050" h="586105">
                <a:moveTo>
                  <a:pt x="1827657" y="0"/>
                </a:moveTo>
                <a:lnTo>
                  <a:pt x="96405" y="0"/>
                </a:lnTo>
                <a:lnTo>
                  <a:pt x="58882" y="7560"/>
                </a:lnTo>
                <a:lnTo>
                  <a:pt x="28238" y="28193"/>
                </a:lnTo>
                <a:lnTo>
                  <a:pt x="7576" y="58828"/>
                </a:lnTo>
                <a:lnTo>
                  <a:pt x="0" y="96393"/>
                </a:lnTo>
                <a:lnTo>
                  <a:pt x="0" y="489331"/>
                </a:lnTo>
                <a:lnTo>
                  <a:pt x="7576" y="526841"/>
                </a:lnTo>
                <a:lnTo>
                  <a:pt x="28238" y="557482"/>
                </a:lnTo>
                <a:lnTo>
                  <a:pt x="58882" y="578145"/>
                </a:lnTo>
                <a:lnTo>
                  <a:pt x="96405" y="585724"/>
                </a:lnTo>
                <a:lnTo>
                  <a:pt x="1827657" y="585724"/>
                </a:lnTo>
                <a:lnTo>
                  <a:pt x="1865167" y="578145"/>
                </a:lnTo>
                <a:lnTo>
                  <a:pt x="1895808" y="557482"/>
                </a:lnTo>
                <a:lnTo>
                  <a:pt x="1916471" y="526841"/>
                </a:lnTo>
                <a:lnTo>
                  <a:pt x="1924050" y="489331"/>
                </a:lnTo>
                <a:lnTo>
                  <a:pt x="1924050" y="96393"/>
                </a:lnTo>
                <a:lnTo>
                  <a:pt x="1916471" y="58828"/>
                </a:lnTo>
                <a:lnTo>
                  <a:pt x="1895808" y="28193"/>
                </a:lnTo>
                <a:lnTo>
                  <a:pt x="1865167" y="7560"/>
                </a:lnTo>
                <a:lnTo>
                  <a:pt x="1827657" y="0"/>
                </a:lnTo>
                <a:close/>
              </a:path>
            </a:pathLst>
          </a:custGeom>
          <a:solidFill>
            <a:srgbClr val="76707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 txBox="1"/>
          <p:nvPr/>
        </p:nvSpPr>
        <p:spPr>
          <a:xfrm>
            <a:off x="317093" y="1697786"/>
            <a:ext cx="128333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9000"/>
              </a:lnSpc>
              <a:spcBef>
                <a:spcPts val="100"/>
              </a:spcBef>
            </a:pPr>
            <a:r>
              <a:rPr sz="1100" b="1" spc="-10" dirty="0">
                <a:solidFill>
                  <a:srgbClr val="FFFFFF"/>
                </a:solidFill>
                <a:latin typeface="Arial" panose="020B0604020202020204"/>
                <a:cs typeface="Arial" panose="020B0604020202020204"/>
              </a:rPr>
              <a:t>Информирование </a:t>
            </a:r>
            <a:r>
              <a:rPr sz="1100" b="1" dirty="0">
                <a:solidFill>
                  <a:srgbClr val="FFFFFF"/>
                </a:solidFill>
                <a:latin typeface="Arial" panose="020B0604020202020204"/>
                <a:cs typeface="Arial" panose="020B0604020202020204"/>
              </a:rPr>
              <a:t>и</a:t>
            </a:r>
            <a:r>
              <a:rPr sz="1100" b="1" spc="5" dirty="0">
                <a:solidFill>
                  <a:srgbClr val="FFFFFF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sz="1100" b="1" dirty="0">
                <a:solidFill>
                  <a:srgbClr val="FFFFFF"/>
                </a:solidFill>
                <a:latin typeface="Arial" panose="020B0604020202020204"/>
                <a:cs typeface="Arial" panose="020B0604020202020204"/>
              </a:rPr>
              <a:t>выбор</a:t>
            </a:r>
            <a:r>
              <a:rPr sz="1100" b="1" spc="-15" dirty="0">
                <a:solidFill>
                  <a:srgbClr val="FFFFFF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sz="1100" b="1" spc="-10" dirty="0">
                <a:solidFill>
                  <a:srgbClr val="FFFFFF"/>
                </a:solidFill>
                <a:latin typeface="Arial" panose="020B0604020202020204"/>
                <a:cs typeface="Arial" panose="020B0604020202020204"/>
              </a:rPr>
              <a:t>курсов</a:t>
            </a:r>
            <a:endParaRPr sz="1100">
              <a:latin typeface="Arial" panose="020B0604020202020204"/>
              <a:cs typeface="Arial" panose="020B0604020202020204"/>
            </a:endParaRPr>
          </a:p>
        </p:txBody>
      </p:sp>
      <p:grpSp>
        <p:nvGrpSpPr>
          <p:cNvPr id="14" name="object 14"/>
          <p:cNvGrpSpPr/>
          <p:nvPr/>
        </p:nvGrpSpPr>
        <p:grpSpPr>
          <a:xfrm>
            <a:off x="341312" y="3937000"/>
            <a:ext cx="2964180" cy="1616075"/>
            <a:chOff x="341312" y="3937000"/>
            <a:chExt cx="2964180" cy="1616075"/>
          </a:xfrm>
        </p:grpSpPr>
        <p:sp>
          <p:nvSpPr>
            <p:cNvPr id="15" name="object 15"/>
            <p:cNvSpPr/>
            <p:nvPr/>
          </p:nvSpPr>
          <p:spPr>
            <a:xfrm>
              <a:off x="354012" y="3949700"/>
              <a:ext cx="2938780" cy="1590675"/>
            </a:xfrm>
            <a:custGeom>
              <a:avLst/>
              <a:gdLst/>
              <a:ahLst/>
              <a:cxnLst/>
              <a:rect l="l" t="t" r="r" b="b"/>
              <a:pathLst>
                <a:path w="2938779" h="1590675">
                  <a:moveTo>
                    <a:pt x="2892107" y="0"/>
                  </a:moveTo>
                  <a:lnTo>
                    <a:pt x="46367" y="0"/>
                  </a:lnTo>
                  <a:lnTo>
                    <a:pt x="28321" y="3635"/>
                  </a:lnTo>
                  <a:lnTo>
                    <a:pt x="13582" y="13557"/>
                  </a:lnTo>
                  <a:lnTo>
                    <a:pt x="3644" y="28289"/>
                  </a:lnTo>
                  <a:lnTo>
                    <a:pt x="0" y="46355"/>
                  </a:lnTo>
                  <a:lnTo>
                    <a:pt x="0" y="1544320"/>
                  </a:lnTo>
                  <a:lnTo>
                    <a:pt x="3644" y="1562385"/>
                  </a:lnTo>
                  <a:lnTo>
                    <a:pt x="13582" y="1577117"/>
                  </a:lnTo>
                  <a:lnTo>
                    <a:pt x="28321" y="1587039"/>
                  </a:lnTo>
                  <a:lnTo>
                    <a:pt x="46367" y="1590675"/>
                  </a:lnTo>
                  <a:lnTo>
                    <a:pt x="2892107" y="1590675"/>
                  </a:lnTo>
                  <a:lnTo>
                    <a:pt x="2910173" y="1587039"/>
                  </a:lnTo>
                  <a:lnTo>
                    <a:pt x="2924905" y="1577117"/>
                  </a:lnTo>
                  <a:lnTo>
                    <a:pt x="2934827" y="1562385"/>
                  </a:lnTo>
                  <a:lnTo>
                    <a:pt x="2938462" y="1544320"/>
                  </a:lnTo>
                  <a:lnTo>
                    <a:pt x="2938462" y="46355"/>
                  </a:lnTo>
                  <a:lnTo>
                    <a:pt x="2934827" y="28289"/>
                  </a:lnTo>
                  <a:lnTo>
                    <a:pt x="2924905" y="13557"/>
                  </a:lnTo>
                  <a:lnTo>
                    <a:pt x="2910173" y="3635"/>
                  </a:lnTo>
                  <a:lnTo>
                    <a:pt x="2892107" y="0"/>
                  </a:lnTo>
                  <a:close/>
                </a:path>
              </a:pathLst>
            </a:custGeom>
            <a:solidFill>
              <a:srgbClr val="EFD0D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" name="object 16"/>
            <p:cNvSpPr/>
            <p:nvPr/>
          </p:nvSpPr>
          <p:spPr>
            <a:xfrm>
              <a:off x="354012" y="3949700"/>
              <a:ext cx="2938780" cy="1590675"/>
            </a:xfrm>
            <a:custGeom>
              <a:avLst/>
              <a:gdLst/>
              <a:ahLst/>
              <a:cxnLst/>
              <a:rect l="l" t="t" r="r" b="b"/>
              <a:pathLst>
                <a:path w="2938779" h="1590675">
                  <a:moveTo>
                    <a:pt x="0" y="46355"/>
                  </a:moveTo>
                  <a:lnTo>
                    <a:pt x="3644" y="28289"/>
                  </a:lnTo>
                  <a:lnTo>
                    <a:pt x="13582" y="13557"/>
                  </a:lnTo>
                  <a:lnTo>
                    <a:pt x="28321" y="3635"/>
                  </a:lnTo>
                  <a:lnTo>
                    <a:pt x="46367" y="0"/>
                  </a:lnTo>
                  <a:lnTo>
                    <a:pt x="2892107" y="0"/>
                  </a:lnTo>
                  <a:lnTo>
                    <a:pt x="2910173" y="3635"/>
                  </a:lnTo>
                  <a:lnTo>
                    <a:pt x="2924905" y="13557"/>
                  </a:lnTo>
                  <a:lnTo>
                    <a:pt x="2934827" y="28289"/>
                  </a:lnTo>
                  <a:lnTo>
                    <a:pt x="2938462" y="46355"/>
                  </a:lnTo>
                  <a:lnTo>
                    <a:pt x="2938462" y="1544320"/>
                  </a:lnTo>
                  <a:lnTo>
                    <a:pt x="2934827" y="1562385"/>
                  </a:lnTo>
                  <a:lnTo>
                    <a:pt x="2924905" y="1577117"/>
                  </a:lnTo>
                  <a:lnTo>
                    <a:pt x="2910173" y="1587039"/>
                  </a:lnTo>
                  <a:lnTo>
                    <a:pt x="2892107" y="1590675"/>
                  </a:lnTo>
                  <a:lnTo>
                    <a:pt x="46367" y="1590675"/>
                  </a:lnTo>
                  <a:lnTo>
                    <a:pt x="28321" y="1587039"/>
                  </a:lnTo>
                  <a:lnTo>
                    <a:pt x="13582" y="1577117"/>
                  </a:lnTo>
                  <a:lnTo>
                    <a:pt x="3644" y="1562385"/>
                  </a:lnTo>
                  <a:lnTo>
                    <a:pt x="0" y="1544320"/>
                  </a:lnTo>
                  <a:lnTo>
                    <a:pt x="0" y="46355"/>
                  </a:lnTo>
                  <a:close/>
                </a:path>
              </a:pathLst>
            </a:custGeom>
            <a:ln w="25400">
              <a:solidFill>
                <a:srgbClr val="D9D9D9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7" name="object 17"/>
          <p:cNvSpPr txBox="1"/>
          <p:nvPr/>
        </p:nvSpPr>
        <p:spPr>
          <a:xfrm>
            <a:off x="354888" y="4334002"/>
            <a:ext cx="2721610" cy="662305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12700" marR="5080">
              <a:lnSpc>
                <a:spcPct val="93000"/>
              </a:lnSpc>
              <a:spcBef>
                <a:spcPts val="190"/>
              </a:spcBef>
            </a:pPr>
            <a:r>
              <a:rPr sz="1100" spc="-10" dirty="0">
                <a:latin typeface="Microsoft Sans Serif" panose="020B0604020202020204"/>
                <a:cs typeface="Microsoft Sans Serif" panose="020B0604020202020204"/>
              </a:rPr>
              <a:t>Отслеживание</a:t>
            </a:r>
            <a:r>
              <a:rPr sz="1100" spc="-40" dirty="0"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sz="1100" dirty="0">
                <a:latin typeface="Microsoft Sans Serif" panose="020B0604020202020204"/>
                <a:cs typeface="Microsoft Sans Serif" panose="020B0604020202020204"/>
              </a:rPr>
              <a:t>результатов </a:t>
            </a:r>
            <a:r>
              <a:rPr sz="1100" spc="-10" dirty="0">
                <a:latin typeface="Microsoft Sans Serif" panose="020B0604020202020204"/>
                <a:cs typeface="Microsoft Sans Serif" panose="020B0604020202020204"/>
              </a:rPr>
              <a:t>прохождения курсов</a:t>
            </a:r>
            <a:r>
              <a:rPr sz="1100" spc="-30" dirty="0"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sz="1100" dirty="0">
                <a:latin typeface="Microsoft Sans Serif" panose="020B0604020202020204"/>
                <a:cs typeface="Microsoft Sans Serif" panose="020B0604020202020204"/>
              </a:rPr>
              <a:t>в</a:t>
            </a:r>
            <a:r>
              <a:rPr sz="1100" spc="-25" dirty="0"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sz="1100" dirty="0">
                <a:latin typeface="Microsoft Sans Serif" panose="020B0604020202020204"/>
                <a:cs typeface="Microsoft Sans Serif" panose="020B0604020202020204"/>
              </a:rPr>
              <a:t>АИС</a:t>
            </a:r>
            <a:r>
              <a:rPr sz="1100" spc="-20" dirty="0"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sz="1100" spc="-10" dirty="0">
                <a:latin typeface="Microsoft Sans Serif" panose="020B0604020202020204"/>
                <a:cs typeface="Microsoft Sans Serif" panose="020B0604020202020204"/>
              </a:rPr>
              <a:t>(профессиональные намерения,</a:t>
            </a:r>
            <a:r>
              <a:rPr sz="1100" spc="-25" dirty="0"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sz="1100" dirty="0">
                <a:latin typeface="Microsoft Sans Serif" panose="020B0604020202020204"/>
                <a:cs typeface="Microsoft Sans Serif" panose="020B0604020202020204"/>
              </a:rPr>
              <a:t>поступление</a:t>
            </a:r>
            <a:r>
              <a:rPr sz="1100" spc="-15" dirty="0"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sz="1100" spc="-50" dirty="0">
                <a:latin typeface="Microsoft Sans Serif" panose="020B0604020202020204"/>
                <a:cs typeface="Microsoft Sans Serif" panose="020B0604020202020204"/>
              </a:rPr>
              <a:t>в</a:t>
            </a:r>
            <a:endParaRPr sz="1100">
              <a:latin typeface="Microsoft Sans Serif" panose="020B0604020202020204"/>
              <a:cs typeface="Microsoft Sans Serif" panose="020B0604020202020204"/>
            </a:endParaRPr>
          </a:p>
          <a:p>
            <a:pPr marL="12700">
              <a:lnSpc>
                <a:spcPts val="1225"/>
              </a:lnSpc>
            </a:pPr>
            <a:r>
              <a:rPr sz="1100" spc="-10" dirty="0">
                <a:latin typeface="Microsoft Sans Serif" panose="020B0604020202020204"/>
                <a:cs typeface="Microsoft Sans Serif" panose="020B0604020202020204"/>
              </a:rPr>
              <a:t>образовательную организацию</a:t>
            </a:r>
            <a:r>
              <a:rPr sz="1100" dirty="0">
                <a:latin typeface="Microsoft Sans Serif" panose="020B0604020202020204"/>
                <a:cs typeface="Microsoft Sans Serif" panose="020B0604020202020204"/>
              </a:rPr>
              <a:t> и</a:t>
            </a:r>
            <a:r>
              <a:rPr sz="1100" spc="25" dirty="0">
                <a:latin typeface="Microsoft Sans Serif" panose="020B0604020202020204"/>
                <a:cs typeface="Microsoft Sans Serif" panose="020B0604020202020204"/>
              </a:rPr>
              <a:t> </a:t>
            </a:r>
            <a:r>
              <a:rPr sz="1100" spc="-20" dirty="0">
                <a:latin typeface="Microsoft Sans Serif" panose="020B0604020202020204"/>
                <a:cs typeface="Microsoft Sans Serif" panose="020B0604020202020204"/>
              </a:rPr>
              <a:t>т.д.)</a:t>
            </a:r>
            <a:endParaRPr sz="1100">
              <a:latin typeface="Microsoft Sans Serif" panose="020B0604020202020204"/>
              <a:cs typeface="Microsoft Sans Serif" panose="020B0604020202020204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234950" y="3602101"/>
            <a:ext cx="2416175" cy="577850"/>
          </a:xfrm>
          <a:custGeom>
            <a:avLst/>
            <a:gdLst/>
            <a:ahLst/>
            <a:cxnLst/>
            <a:rect l="l" t="t" r="r" b="b"/>
            <a:pathLst>
              <a:path w="2416175" h="577850">
                <a:moveTo>
                  <a:pt x="2308733" y="0"/>
                </a:moveTo>
                <a:lnTo>
                  <a:pt x="107454" y="0"/>
                </a:lnTo>
                <a:lnTo>
                  <a:pt x="65627" y="8429"/>
                </a:lnTo>
                <a:lnTo>
                  <a:pt x="31472" y="31432"/>
                </a:lnTo>
                <a:lnTo>
                  <a:pt x="8444" y="65579"/>
                </a:lnTo>
                <a:lnTo>
                  <a:pt x="0" y="107442"/>
                </a:lnTo>
                <a:lnTo>
                  <a:pt x="0" y="470281"/>
                </a:lnTo>
                <a:lnTo>
                  <a:pt x="8444" y="512143"/>
                </a:lnTo>
                <a:lnTo>
                  <a:pt x="31472" y="546290"/>
                </a:lnTo>
                <a:lnTo>
                  <a:pt x="65627" y="569293"/>
                </a:lnTo>
                <a:lnTo>
                  <a:pt x="107454" y="577723"/>
                </a:lnTo>
                <a:lnTo>
                  <a:pt x="2308733" y="577723"/>
                </a:lnTo>
                <a:lnTo>
                  <a:pt x="2350541" y="569293"/>
                </a:lnTo>
                <a:lnTo>
                  <a:pt x="2384694" y="546290"/>
                </a:lnTo>
                <a:lnTo>
                  <a:pt x="2407727" y="512143"/>
                </a:lnTo>
                <a:lnTo>
                  <a:pt x="2416175" y="470281"/>
                </a:lnTo>
                <a:lnTo>
                  <a:pt x="2416175" y="107442"/>
                </a:lnTo>
                <a:lnTo>
                  <a:pt x="2407727" y="65579"/>
                </a:lnTo>
                <a:lnTo>
                  <a:pt x="2384694" y="31432"/>
                </a:lnTo>
                <a:lnTo>
                  <a:pt x="2350541" y="8429"/>
                </a:lnTo>
                <a:lnTo>
                  <a:pt x="2308733" y="0"/>
                </a:lnTo>
                <a:close/>
              </a:path>
            </a:pathLst>
          </a:custGeom>
          <a:solidFill>
            <a:srgbClr val="CA588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9" name="object 19"/>
          <p:cNvSpPr txBox="1"/>
          <p:nvPr/>
        </p:nvSpPr>
        <p:spPr>
          <a:xfrm>
            <a:off x="458216" y="3791458"/>
            <a:ext cx="1963420" cy="1924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100" b="1" dirty="0">
                <a:solidFill>
                  <a:srgbClr val="FFFFFF"/>
                </a:solidFill>
                <a:latin typeface="Arial" panose="020B0604020202020204"/>
                <a:cs typeface="Arial" panose="020B0604020202020204"/>
              </a:rPr>
              <a:t>Отслеживание </a:t>
            </a:r>
            <a:r>
              <a:rPr sz="1100" b="1" spc="-10" dirty="0">
                <a:solidFill>
                  <a:srgbClr val="FFFFFF"/>
                </a:solidFill>
                <a:latin typeface="Arial" panose="020B0604020202020204"/>
                <a:cs typeface="Arial" panose="020B0604020202020204"/>
              </a:rPr>
              <a:t>результатов</a:t>
            </a:r>
            <a:endParaRPr sz="1100">
              <a:latin typeface="Arial" panose="020B0604020202020204"/>
              <a:cs typeface="Arial" panose="020B0604020202020204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6626225" y="3786251"/>
            <a:ext cx="2416175" cy="535305"/>
          </a:xfrm>
          <a:custGeom>
            <a:avLst/>
            <a:gdLst/>
            <a:ahLst/>
            <a:cxnLst/>
            <a:rect l="l" t="t" r="r" b="b"/>
            <a:pathLst>
              <a:path w="2416175" h="535304">
                <a:moveTo>
                  <a:pt x="2316733" y="0"/>
                </a:moveTo>
                <a:lnTo>
                  <a:pt x="99441" y="0"/>
                </a:lnTo>
                <a:lnTo>
                  <a:pt x="60757" y="7804"/>
                </a:lnTo>
                <a:lnTo>
                  <a:pt x="29146" y="29098"/>
                </a:lnTo>
                <a:lnTo>
                  <a:pt x="7822" y="60704"/>
                </a:lnTo>
                <a:lnTo>
                  <a:pt x="0" y="99441"/>
                </a:lnTo>
                <a:lnTo>
                  <a:pt x="0" y="435482"/>
                </a:lnTo>
                <a:lnTo>
                  <a:pt x="7822" y="474166"/>
                </a:lnTo>
                <a:lnTo>
                  <a:pt x="29146" y="505777"/>
                </a:lnTo>
                <a:lnTo>
                  <a:pt x="60757" y="527101"/>
                </a:lnTo>
                <a:lnTo>
                  <a:pt x="99441" y="534924"/>
                </a:lnTo>
                <a:lnTo>
                  <a:pt x="2316733" y="534924"/>
                </a:lnTo>
                <a:lnTo>
                  <a:pt x="2355417" y="527101"/>
                </a:lnTo>
                <a:lnTo>
                  <a:pt x="2387028" y="505777"/>
                </a:lnTo>
                <a:lnTo>
                  <a:pt x="2408352" y="474166"/>
                </a:lnTo>
                <a:lnTo>
                  <a:pt x="2416175" y="435482"/>
                </a:lnTo>
                <a:lnTo>
                  <a:pt x="2416175" y="99441"/>
                </a:lnTo>
                <a:lnTo>
                  <a:pt x="2408352" y="60704"/>
                </a:lnTo>
                <a:lnTo>
                  <a:pt x="2387028" y="29098"/>
                </a:lnTo>
                <a:lnTo>
                  <a:pt x="2355417" y="7804"/>
                </a:lnTo>
                <a:lnTo>
                  <a:pt x="2316733" y="0"/>
                </a:lnTo>
                <a:close/>
              </a:path>
            </a:pathLst>
          </a:custGeom>
          <a:solidFill>
            <a:srgbClr val="CA588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 txBox="1"/>
          <p:nvPr/>
        </p:nvSpPr>
        <p:spPr>
          <a:xfrm>
            <a:off x="7145273" y="3954271"/>
            <a:ext cx="1376045" cy="1924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100" b="1" dirty="0">
                <a:solidFill>
                  <a:srgbClr val="FFFFFF"/>
                </a:solidFill>
                <a:latin typeface="Arial" panose="020B0604020202020204"/>
                <a:cs typeface="Arial" panose="020B0604020202020204"/>
              </a:rPr>
              <a:t>Реализация</a:t>
            </a:r>
            <a:r>
              <a:rPr sz="1100" b="1" spc="-30" dirty="0">
                <a:solidFill>
                  <a:srgbClr val="FFFFFF"/>
                </a:solidFill>
                <a:latin typeface="Arial" panose="020B0604020202020204"/>
                <a:cs typeface="Arial" panose="020B0604020202020204"/>
              </a:rPr>
              <a:t> </a:t>
            </a:r>
            <a:r>
              <a:rPr sz="1100" b="1" spc="-10" dirty="0">
                <a:solidFill>
                  <a:srgbClr val="FFFFFF"/>
                </a:solidFill>
                <a:latin typeface="Arial" panose="020B0604020202020204"/>
                <a:cs typeface="Arial" panose="020B0604020202020204"/>
              </a:rPr>
              <a:t>курсов</a:t>
            </a:r>
            <a:endParaRPr sz="1100">
              <a:latin typeface="Arial" panose="020B0604020202020204"/>
              <a:cs typeface="Arial" panose="020B0604020202020204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4386326" y="1412875"/>
            <a:ext cx="498475" cy="0"/>
          </a:xfrm>
          <a:custGeom>
            <a:avLst/>
            <a:gdLst/>
            <a:ahLst/>
            <a:cxnLst/>
            <a:rect l="l" t="t" r="r" b="b"/>
            <a:pathLst>
              <a:path w="498475">
                <a:moveTo>
                  <a:pt x="0" y="0"/>
                </a:moveTo>
                <a:lnTo>
                  <a:pt x="498475" y="0"/>
                </a:lnTo>
              </a:path>
            </a:pathLst>
          </a:custGeom>
          <a:ln w="38100">
            <a:solidFill>
              <a:srgbClr val="D11F5C"/>
            </a:solidFill>
          </a:ln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605905" rIns="0" bIns="0" rtlCol="0">
            <a:spAutoFit/>
          </a:bodyPr>
          <a:lstStyle/>
          <a:p>
            <a:pPr algn="ctr">
              <a:lnSpc>
                <a:spcPts val="2465"/>
              </a:lnSpc>
              <a:spcBef>
                <a:spcPts val="120"/>
              </a:spcBef>
            </a:pPr>
            <a:r>
              <a:rPr spc="-10" dirty="0"/>
              <a:t>Организационные</a:t>
            </a:r>
            <a:r>
              <a:rPr spc="-30" dirty="0"/>
              <a:t> </a:t>
            </a:r>
            <a:r>
              <a:rPr spc="-20" dirty="0"/>
              <a:t>механизмы</a:t>
            </a:r>
            <a:r>
              <a:rPr spc="15" dirty="0"/>
              <a:t> </a:t>
            </a:r>
            <a:r>
              <a:rPr dirty="0"/>
              <a:t>реализации</a:t>
            </a:r>
            <a:r>
              <a:rPr spc="-30" dirty="0"/>
              <a:t> </a:t>
            </a:r>
            <a:r>
              <a:rPr spc="-10" dirty="0"/>
              <a:t>Системы</a:t>
            </a:r>
            <a:endParaRPr spc="-10" dirty="0"/>
          </a:p>
          <a:p>
            <a:pPr marL="1270" algn="ctr">
              <a:lnSpc>
                <a:spcPts val="2465"/>
              </a:lnSpc>
            </a:pPr>
            <a:r>
              <a:rPr dirty="0"/>
              <a:t>предпрофильной </a:t>
            </a:r>
            <a:r>
              <a:rPr spc="-10" dirty="0"/>
              <a:t>подготовки</a:t>
            </a:r>
            <a:endParaRPr spc="-10" dirty="0"/>
          </a:p>
        </p:txBody>
      </p:sp>
      <p:sp>
        <p:nvSpPr>
          <p:cNvPr id="3" name="object 3"/>
          <p:cNvSpPr txBox="1"/>
          <p:nvPr/>
        </p:nvSpPr>
        <p:spPr>
          <a:xfrm>
            <a:off x="707542" y="1558797"/>
            <a:ext cx="7295515" cy="4219575"/>
          </a:xfrm>
          <a:prstGeom prst="rect">
            <a:avLst/>
          </a:prstGeom>
        </p:spPr>
        <p:txBody>
          <a:bodyPr vert="horz" wrap="square" lIns="0" tIns="43815" rIns="0" bIns="0" rtlCol="0">
            <a:spAutoFit/>
          </a:bodyPr>
          <a:lstStyle/>
          <a:p>
            <a:pPr marL="12700" marR="1836420" indent="298450">
              <a:lnSpc>
                <a:spcPts val="1940"/>
              </a:lnSpc>
              <a:spcBef>
                <a:spcPts val="345"/>
              </a:spcBef>
              <a:buClr>
                <a:srgbClr val="3A3838"/>
              </a:buClr>
              <a:buFont typeface="Microsoft Sans Serif" panose="020B0604020202020204"/>
              <a:buChar char="•"/>
              <a:tabLst>
                <a:tab pos="311150" algn="l"/>
              </a:tabLst>
            </a:pPr>
            <a:r>
              <a:rPr sz="1800" spc="-25" dirty="0">
                <a:latin typeface="Verdana" panose="020B0604030504040204"/>
                <a:cs typeface="Verdana" panose="020B0604030504040204"/>
              </a:rPr>
              <a:t>Организационно-</a:t>
            </a:r>
            <a:r>
              <a:rPr sz="1800" spc="-65" dirty="0">
                <a:latin typeface="Verdana" panose="020B0604030504040204"/>
                <a:cs typeface="Verdana" panose="020B0604030504040204"/>
              </a:rPr>
              <a:t>технический</a:t>
            </a:r>
            <a:r>
              <a:rPr sz="1800" spc="105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dirty="0">
                <a:latin typeface="Verdana" panose="020B0604030504040204"/>
                <a:cs typeface="Verdana" panose="020B0604030504040204"/>
              </a:rPr>
              <a:t>механизм</a:t>
            </a:r>
            <a:r>
              <a:rPr sz="1800" spc="105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spc="-305" dirty="0">
                <a:latin typeface="Verdana" panose="020B0604030504040204"/>
                <a:cs typeface="Verdana" panose="020B0604030504040204"/>
              </a:rPr>
              <a:t>– </a:t>
            </a:r>
            <a:r>
              <a:rPr sz="1800" spc="90" dirty="0">
                <a:latin typeface="Verdana" panose="020B0604030504040204"/>
                <a:cs typeface="Verdana" panose="020B0604030504040204"/>
              </a:rPr>
              <a:t>АИС</a:t>
            </a:r>
            <a:r>
              <a:rPr sz="1800" spc="-114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spc="-130" dirty="0">
                <a:latin typeface="Verdana" panose="020B0604030504040204"/>
                <a:cs typeface="Verdana" panose="020B0604030504040204"/>
              </a:rPr>
              <a:t>«Трудовые</a:t>
            </a:r>
            <a:r>
              <a:rPr sz="1800" spc="-60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dirty="0">
                <a:latin typeface="Verdana" panose="020B0604030504040204"/>
                <a:cs typeface="Verdana" panose="020B0604030504040204"/>
              </a:rPr>
              <a:t>ресурсы.</a:t>
            </a:r>
            <a:r>
              <a:rPr sz="1800" spc="-70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spc="85" dirty="0">
                <a:latin typeface="Verdana" panose="020B0604030504040204"/>
                <a:cs typeface="Verdana" panose="020B0604030504040204"/>
              </a:rPr>
              <a:t>Самарская</a:t>
            </a:r>
            <a:r>
              <a:rPr sz="1800" spc="-75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spc="-30" dirty="0">
                <a:latin typeface="Verdana" panose="020B0604030504040204"/>
                <a:cs typeface="Verdana" panose="020B0604030504040204"/>
              </a:rPr>
              <a:t>область»</a:t>
            </a:r>
            <a:endParaRPr sz="1800">
              <a:latin typeface="Verdana" panose="020B0604030504040204"/>
              <a:cs typeface="Verdana" panose="020B0604030504040204"/>
            </a:endParaRPr>
          </a:p>
          <a:p>
            <a:pPr marL="12700" marR="5080" indent="298450">
              <a:lnSpc>
                <a:spcPct val="90000"/>
              </a:lnSpc>
              <a:spcBef>
                <a:spcPts val="1920"/>
              </a:spcBef>
              <a:buClr>
                <a:srgbClr val="333E50"/>
              </a:buClr>
              <a:buFont typeface="Microsoft Sans Serif" panose="020B0604020202020204"/>
              <a:buChar char="•"/>
              <a:tabLst>
                <a:tab pos="311150" algn="l"/>
              </a:tabLst>
            </a:pPr>
            <a:r>
              <a:rPr sz="1800" spc="-110" dirty="0">
                <a:latin typeface="Verdana" panose="020B0604030504040204"/>
                <a:cs typeface="Verdana" panose="020B0604030504040204"/>
              </a:rPr>
              <a:t>Единый</a:t>
            </a:r>
            <a:r>
              <a:rPr sz="1800" spc="-70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spc="-60" dirty="0">
                <a:latin typeface="Verdana" panose="020B0604030504040204"/>
                <a:cs typeface="Verdana" panose="020B0604030504040204"/>
              </a:rPr>
              <a:t>день</a:t>
            </a:r>
            <a:r>
              <a:rPr sz="1800" spc="-70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spc="-45" dirty="0">
                <a:latin typeface="Verdana" panose="020B0604030504040204"/>
                <a:cs typeface="Verdana" panose="020B0604030504040204"/>
              </a:rPr>
              <a:t>проведения</a:t>
            </a:r>
            <a:r>
              <a:rPr sz="1800" spc="-75" dirty="0">
                <a:latin typeface="Verdana" panose="020B0604030504040204"/>
                <a:cs typeface="Verdana" panose="020B0604030504040204"/>
              </a:rPr>
              <a:t> практико-</a:t>
            </a:r>
            <a:r>
              <a:rPr sz="1800" spc="-50" dirty="0">
                <a:latin typeface="Verdana" panose="020B0604030504040204"/>
                <a:cs typeface="Verdana" panose="020B0604030504040204"/>
              </a:rPr>
              <a:t>ориентированных</a:t>
            </a:r>
            <a:r>
              <a:rPr sz="1800" spc="-55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spc="-10" dirty="0">
                <a:latin typeface="Verdana" panose="020B0604030504040204"/>
                <a:cs typeface="Verdana" panose="020B0604030504040204"/>
              </a:rPr>
              <a:t>курсов </a:t>
            </a:r>
            <a:r>
              <a:rPr sz="1800" spc="-240" dirty="0">
                <a:latin typeface="Verdana" panose="020B0604030504040204"/>
                <a:cs typeface="Verdana" panose="020B0604030504040204"/>
              </a:rPr>
              <a:t>в</a:t>
            </a:r>
            <a:r>
              <a:rPr sz="1800" spc="-125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spc="105" dirty="0">
                <a:latin typeface="Verdana" panose="020B0604030504040204"/>
                <a:cs typeface="Verdana" panose="020B0604030504040204"/>
              </a:rPr>
              <a:t>Самарской</a:t>
            </a:r>
            <a:r>
              <a:rPr sz="1800" spc="-95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dirty="0">
                <a:latin typeface="Verdana" panose="020B0604030504040204"/>
                <a:cs typeface="Verdana" panose="020B0604030504040204"/>
              </a:rPr>
              <a:t>области</a:t>
            </a:r>
            <a:r>
              <a:rPr sz="1800" spc="-85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spc="-254" dirty="0">
                <a:latin typeface="Verdana" panose="020B0604030504040204"/>
                <a:cs typeface="Verdana" panose="020B0604030504040204"/>
              </a:rPr>
              <a:t>–</a:t>
            </a:r>
            <a:r>
              <a:rPr sz="1800" spc="-95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spc="90" dirty="0">
                <a:latin typeface="Verdana" panose="020B0604030504040204"/>
                <a:cs typeface="Verdana" panose="020B0604030504040204"/>
              </a:rPr>
              <a:t>среда</a:t>
            </a:r>
            <a:r>
              <a:rPr sz="1800" spc="-105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dirty="0">
                <a:latin typeface="Verdana" panose="020B0604030504040204"/>
                <a:cs typeface="Verdana" panose="020B0604030504040204"/>
              </a:rPr>
              <a:t>(график</a:t>
            </a:r>
            <a:r>
              <a:rPr sz="1800" spc="-65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spc="-10" dirty="0">
                <a:latin typeface="Verdana" panose="020B0604030504040204"/>
                <a:cs typeface="Verdana" panose="020B0604030504040204"/>
              </a:rPr>
              <a:t>устанавливает </a:t>
            </a:r>
            <a:r>
              <a:rPr sz="1800" spc="-70" dirty="0">
                <a:latin typeface="Verdana" panose="020B0604030504040204"/>
                <a:cs typeface="Verdana" panose="020B0604030504040204"/>
              </a:rPr>
              <a:t>Региональный</a:t>
            </a:r>
            <a:r>
              <a:rPr sz="1800" spc="-100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spc="-25" dirty="0">
                <a:latin typeface="Verdana" panose="020B0604030504040204"/>
                <a:cs typeface="Verdana" panose="020B0604030504040204"/>
              </a:rPr>
              <a:t>центр</a:t>
            </a:r>
            <a:r>
              <a:rPr sz="1800" spc="-90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spc="-110" dirty="0">
                <a:latin typeface="Verdana" panose="020B0604030504040204"/>
                <a:cs typeface="Verdana" panose="020B0604030504040204"/>
              </a:rPr>
              <a:t>трудовых</a:t>
            </a:r>
            <a:r>
              <a:rPr sz="1800" spc="-95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spc="-10" dirty="0">
                <a:latin typeface="Verdana" panose="020B0604030504040204"/>
                <a:cs typeface="Verdana" panose="020B0604030504040204"/>
              </a:rPr>
              <a:t>ресурсов)</a:t>
            </a:r>
            <a:endParaRPr sz="1800">
              <a:latin typeface="Verdana" panose="020B0604030504040204"/>
              <a:cs typeface="Verdana" panose="020B0604030504040204"/>
            </a:endParaRPr>
          </a:p>
          <a:p>
            <a:pPr marL="12700">
              <a:lnSpc>
                <a:spcPts val="1945"/>
              </a:lnSpc>
            </a:pPr>
            <a:r>
              <a:rPr sz="1800" spc="-35" dirty="0">
                <a:latin typeface="Verdana" panose="020B0604030504040204"/>
                <a:cs typeface="Verdana" panose="020B0604030504040204"/>
              </a:rPr>
              <a:t>Начало</a:t>
            </a:r>
            <a:r>
              <a:rPr sz="1800" spc="-135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spc="-105" dirty="0">
                <a:latin typeface="Verdana" panose="020B0604030504040204"/>
                <a:cs typeface="Verdana" panose="020B0604030504040204"/>
              </a:rPr>
              <a:t>занятий</a:t>
            </a:r>
            <a:r>
              <a:rPr sz="1800" spc="-95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spc="-254" dirty="0">
                <a:latin typeface="Verdana" panose="020B0604030504040204"/>
                <a:cs typeface="Verdana" panose="020B0604030504040204"/>
              </a:rPr>
              <a:t>–</a:t>
            </a:r>
            <a:r>
              <a:rPr sz="1800" spc="-110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spc="-210" dirty="0">
                <a:latin typeface="Verdana" panose="020B0604030504040204"/>
                <a:cs typeface="Verdana" panose="020B0604030504040204"/>
              </a:rPr>
              <a:t>9:00</a:t>
            </a:r>
            <a:r>
              <a:rPr sz="1800" spc="-90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spc="-40" dirty="0">
                <a:latin typeface="Verdana" panose="020B0604030504040204"/>
                <a:cs typeface="Verdana" panose="020B0604030504040204"/>
              </a:rPr>
              <a:t>(10:00)</a:t>
            </a:r>
            <a:endParaRPr sz="1800">
              <a:latin typeface="Verdana" panose="020B0604030504040204"/>
              <a:cs typeface="Verdana" panose="020B0604030504040204"/>
            </a:endParaRPr>
          </a:p>
          <a:p>
            <a:pPr marL="12700" marR="125095" indent="342265">
              <a:lnSpc>
                <a:spcPct val="120000"/>
              </a:lnSpc>
              <a:spcBef>
                <a:spcPts val="1690"/>
              </a:spcBef>
              <a:buFont typeface="Microsoft Sans Serif" panose="020B0604020202020204"/>
              <a:buChar char="•"/>
              <a:tabLst>
                <a:tab pos="354965" algn="l"/>
              </a:tabLst>
            </a:pPr>
            <a:r>
              <a:rPr sz="1800" spc="-165" dirty="0">
                <a:latin typeface="Verdana" panose="020B0604030504040204"/>
                <a:cs typeface="Verdana" panose="020B0604030504040204"/>
              </a:rPr>
              <a:t>34</a:t>
            </a:r>
            <a:r>
              <a:rPr sz="1800" spc="-105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spc="-185" dirty="0">
                <a:latin typeface="Verdana" panose="020B0604030504040204"/>
                <a:cs typeface="Verdana" panose="020B0604030504040204"/>
              </a:rPr>
              <a:t>уч.</a:t>
            </a:r>
            <a:r>
              <a:rPr sz="1800" spc="-85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dirty="0">
                <a:latin typeface="Verdana" panose="020B0604030504040204"/>
                <a:cs typeface="Verdana" panose="020B0604030504040204"/>
              </a:rPr>
              <a:t>часа</a:t>
            </a:r>
            <a:r>
              <a:rPr sz="1800" spc="-110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spc="-225" dirty="0">
                <a:latin typeface="Verdana" panose="020B0604030504040204"/>
                <a:cs typeface="Verdana" panose="020B0604030504040204"/>
              </a:rPr>
              <a:t>(в</a:t>
            </a:r>
            <a:r>
              <a:rPr sz="1800" spc="-45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spc="-210" dirty="0">
                <a:latin typeface="Verdana" panose="020B0604030504040204"/>
                <a:cs typeface="Verdana" panose="020B0604030504040204"/>
              </a:rPr>
              <a:t>т.ч.</a:t>
            </a:r>
            <a:r>
              <a:rPr sz="1800" spc="-70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spc="-170" dirty="0">
                <a:latin typeface="Verdana" panose="020B0604030504040204"/>
                <a:cs typeface="Verdana" panose="020B0604030504040204"/>
              </a:rPr>
              <a:t>1</a:t>
            </a:r>
            <a:r>
              <a:rPr sz="1800" spc="-95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spc="-185" dirty="0">
                <a:latin typeface="Verdana" panose="020B0604030504040204"/>
                <a:cs typeface="Verdana" panose="020B0604030504040204"/>
              </a:rPr>
              <a:t>уч.</a:t>
            </a:r>
            <a:r>
              <a:rPr sz="1800" spc="-90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dirty="0">
                <a:latin typeface="Verdana" panose="020B0604030504040204"/>
                <a:cs typeface="Verdana" panose="020B0604030504040204"/>
              </a:rPr>
              <a:t>час</a:t>
            </a:r>
            <a:r>
              <a:rPr sz="1800" spc="-95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spc="-254" dirty="0">
                <a:latin typeface="Verdana" panose="020B0604030504040204"/>
                <a:cs typeface="Verdana" panose="020B0604030504040204"/>
              </a:rPr>
              <a:t>–</a:t>
            </a:r>
            <a:r>
              <a:rPr sz="1800" spc="-90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spc="-30" dirty="0">
                <a:latin typeface="Verdana" panose="020B0604030504040204"/>
                <a:cs typeface="Verdana" panose="020B0604030504040204"/>
              </a:rPr>
              <a:t>организационная</a:t>
            </a:r>
            <a:r>
              <a:rPr sz="1800" spc="-85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spc="-55" dirty="0">
                <a:latin typeface="Verdana" panose="020B0604030504040204"/>
                <a:cs typeface="Verdana" panose="020B0604030504040204"/>
              </a:rPr>
              <a:t>деятельность) </a:t>
            </a:r>
            <a:r>
              <a:rPr sz="1800" spc="-165" dirty="0">
                <a:latin typeface="Verdana" panose="020B0604030504040204"/>
                <a:cs typeface="Verdana" panose="020B0604030504040204"/>
              </a:rPr>
              <a:t>33</a:t>
            </a:r>
            <a:r>
              <a:rPr sz="1800" spc="-85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spc="-185" dirty="0">
                <a:latin typeface="Verdana" panose="020B0604030504040204"/>
                <a:cs typeface="Verdana" panose="020B0604030504040204"/>
              </a:rPr>
              <a:t>уч.</a:t>
            </a:r>
            <a:r>
              <a:rPr sz="1800" spc="-60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dirty="0">
                <a:latin typeface="Verdana" panose="020B0604030504040204"/>
                <a:cs typeface="Verdana" panose="020B0604030504040204"/>
              </a:rPr>
              <a:t>часа</a:t>
            </a:r>
            <a:r>
              <a:rPr sz="1800" spc="-85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spc="-254" dirty="0">
                <a:latin typeface="Verdana" panose="020B0604030504040204"/>
                <a:cs typeface="Verdana" panose="020B0604030504040204"/>
              </a:rPr>
              <a:t>–</a:t>
            </a:r>
            <a:r>
              <a:rPr sz="1800" spc="-60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spc="-170" dirty="0">
                <a:latin typeface="Verdana" panose="020B0604030504040204"/>
                <a:cs typeface="Verdana" panose="020B0604030504040204"/>
              </a:rPr>
              <a:t>3</a:t>
            </a:r>
            <a:r>
              <a:rPr sz="1800" spc="-70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spc="-75" dirty="0">
                <a:latin typeface="Verdana" panose="020B0604030504040204"/>
                <a:cs typeface="Verdana" panose="020B0604030504040204"/>
              </a:rPr>
              <a:t>практико-</a:t>
            </a:r>
            <a:r>
              <a:rPr sz="1800" spc="-50" dirty="0">
                <a:latin typeface="Verdana" panose="020B0604030504040204"/>
                <a:cs typeface="Verdana" panose="020B0604030504040204"/>
              </a:rPr>
              <a:t>ориентированных </a:t>
            </a:r>
            <a:r>
              <a:rPr sz="1800" spc="-10" dirty="0">
                <a:latin typeface="Verdana" panose="020B0604030504040204"/>
                <a:cs typeface="Verdana" panose="020B0604030504040204"/>
              </a:rPr>
              <a:t>курса</a:t>
            </a:r>
            <a:endParaRPr sz="1800">
              <a:latin typeface="Verdana" panose="020B0604030504040204"/>
              <a:cs typeface="Verdana" panose="020B0604030504040204"/>
            </a:endParaRPr>
          </a:p>
          <a:p>
            <a:pPr marL="12700">
              <a:lnSpc>
                <a:spcPct val="100000"/>
              </a:lnSpc>
              <a:spcBef>
                <a:spcPts val="435"/>
              </a:spcBef>
            </a:pPr>
            <a:r>
              <a:rPr sz="1800" spc="-75" dirty="0">
                <a:latin typeface="Verdana" panose="020B0604030504040204"/>
                <a:cs typeface="Verdana" panose="020B0604030504040204"/>
              </a:rPr>
              <a:t>(по</a:t>
            </a:r>
            <a:r>
              <a:rPr sz="1800" spc="-105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spc="-170" dirty="0">
                <a:latin typeface="Verdana" panose="020B0604030504040204"/>
                <a:cs typeface="Verdana" panose="020B0604030504040204"/>
              </a:rPr>
              <a:t>11</a:t>
            </a:r>
            <a:r>
              <a:rPr sz="1800" spc="-110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spc="-180" dirty="0">
                <a:latin typeface="Verdana" panose="020B0604030504040204"/>
                <a:cs typeface="Verdana" panose="020B0604030504040204"/>
              </a:rPr>
              <a:t>уч.</a:t>
            </a:r>
            <a:r>
              <a:rPr sz="1800" spc="-125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spc="-10" dirty="0">
                <a:latin typeface="Verdana" panose="020B0604030504040204"/>
                <a:cs typeface="Verdana" panose="020B0604030504040204"/>
              </a:rPr>
              <a:t>часов)</a:t>
            </a:r>
            <a:endParaRPr sz="1800">
              <a:latin typeface="Verdana" panose="020B0604030504040204"/>
              <a:cs typeface="Verdana" panose="020B0604030504040204"/>
            </a:endParaRPr>
          </a:p>
          <a:p>
            <a:pPr marL="12700">
              <a:lnSpc>
                <a:spcPct val="100000"/>
              </a:lnSpc>
              <a:spcBef>
                <a:spcPts val="430"/>
              </a:spcBef>
            </a:pPr>
            <a:r>
              <a:rPr sz="1800" spc="-170" dirty="0">
                <a:latin typeface="Verdana" panose="020B0604030504040204"/>
                <a:cs typeface="Verdana" panose="020B0604030504040204"/>
              </a:rPr>
              <a:t>6</a:t>
            </a:r>
            <a:r>
              <a:rPr sz="1800" spc="-140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spc="-105" dirty="0">
                <a:latin typeface="Verdana" panose="020B0604030504040204"/>
                <a:cs typeface="Verdana" panose="020B0604030504040204"/>
              </a:rPr>
              <a:t>учебных</a:t>
            </a:r>
            <a:r>
              <a:rPr sz="1800" spc="-120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spc="-45" dirty="0">
                <a:latin typeface="Verdana" panose="020B0604030504040204"/>
                <a:cs typeface="Verdana" panose="020B0604030504040204"/>
              </a:rPr>
              <a:t>недель</a:t>
            </a:r>
            <a:r>
              <a:rPr sz="1800" spc="-105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spc="-185" dirty="0">
                <a:latin typeface="Verdana" panose="020B0604030504040204"/>
                <a:cs typeface="Verdana" panose="020B0604030504040204"/>
              </a:rPr>
              <a:t>(1</a:t>
            </a:r>
            <a:r>
              <a:rPr sz="1800" spc="-95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dirty="0">
                <a:latin typeface="Verdana" panose="020B0604030504040204"/>
                <a:cs typeface="Verdana" panose="020B0604030504040204"/>
              </a:rPr>
              <a:t>курс</a:t>
            </a:r>
            <a:r>
              <a:rPr sz="1800" spc="-125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spc="-400" dirty="0">
                <a:latin typeface="Verdana" panose="020B0604030504040204"/>
                <a:cs typeface="Verdana" panose="020B0604030504040204"/>
              </a:rPr>
              <a:t>=</a:t>
            </a:r>
            <a:r>
              <a:rPr sz="1800" spc="-125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spc="-170" dirty="0">
                <a:latin typeface="Verdana" panose="020B0604030504040204"/>
                <a:cs typeface="Verdana" panose="020B0604030504040204"/>
              </a:rPr>
              <a:t>2</a:t>
            </a:r>
            <a:r>
              <a:rPr sz="1800" spc="-130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spc="-185" dirty="0">
                <a:latin typeface="Verdana" panose="020B0604030504040204"/>
                <a:cs typeface="Verdana" panose="020B0604030504040204"/>
              </a:rPr>
              <a:t>уч.</a:t>
            </a:r>
            <a:r>
              <a:rPr sz="1800" spc="-120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spc="-10" dirty="0">
                <a:latin typeface="Verdana" panose="020B0604030504040204"/>
                <a:cs typeface="Verdana" panose="020B0604030504040204"/>
              </a:rPr>
              <a:t>недели)</a:t>
            </a:r>
            <a:endParaRPr sz="1800">
              <a:latin typeface="Verdana" panose="020B0604030504040204"/>
              <a:cs typeface="Verdana" panose="020B0604030504040204"/>
            </a:endParaRPr>
          </a:p>
          <a:p>
            <a:pPr>
              <a:lnSpc>
                <a:spcPct val="100000"/>
              </a:lnSpc>
              <a:spcBef>
                <a:spcPts val="190"/>
              </a:spcBef>
            </a:pPr>
            <a:endParaRPr sz="1800">
              <a:latin typeface="Verdana" panose="020B0604030504040204"/>
              <a:cs typeface="Verdana" panose="020B0604030504040204"/>
            </a:endParaRPr>
          </a:p>
          <a:p>
            <a:pPr marL="299085" indent="-286385">
              <a:lnSpc>
                <a:spcPct val="100000"/>
              </a:lnSpc>
              <a:buClr>
                <a:srgbClr val="3A3838"/>
              </a:buClr>
              <a:buFont typeface="Microsoft Sans Serif" panose="020B0604020202020204"/>
              <a:buChar char="•"/>
              <a:tabLst>
                <a:tab pos="299085" algn="l"/>
              </a:tabLst>
            </a:pPr>
            <a:r>
              <a:rPr sz="1800" spc="-55" dirty="0">
                <a:latin typeface="Verdana" panose="020B0604030504040204"/>
                <a:cs typeface="Verdana" panose="020B0604030504040204"/>
              </a:rPr>
              <a:t>Продолжительность</a:t>
            </a:r>
            <a:r>
              <a:rPr sz="1800" spc="-65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spc="-170" dirty="0">
                <a:latin typeface="Verdana" panose="020B0604030504040204"/>
                <a:cs typeface="Verdana" panose="020B0604030504040204"/>
              </a:rPr>
              <a:t>1</a:t>
            </a:r>
            <a:r>
              <a:rPr sz="1800" spc="-85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dirty="0">
                <a:latin typeface="Verdana" panose="020B0604030504040204"/>
                <a:cs typeface="Verdana" panose="020B0604030504040204"/>
              </a:rPr>
              <a:t>курса</a:t>
            </a:r>
            <a:r>
              <a:rPr sz="1800" spc="-75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spc="-225" dirty="0">
                <a:latin typeface="Verdana" panose="020B0604030504040204"/>
                <a:cs typeface="Verdana" panose="020B0604030504040204"/>
              </a:rPr>
              <a:t>-</a:t>
            </a:r>
            <a:r>
              <a:rPr sz="1800" spc="-90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spc="-170" dirty="0">
                <a:latin typeface="Verdana" panose="020B0604030504040204"/>
                <a:cs typeface="Verdana" panose="020B0604030504040204"/>
              </a:rPr>
              <a:t>11</a:t>
            </a:r>
            <a:r>
              <a:rPr sz="1800" spc="-75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spc="-180" dirty="0">
                <a:latin typeface="Verdana" panose="020B0604030504040204"/>
                <a:cs typeface="Verdana" panose="020B0604030504040204"/>
              </a:rPr>
              <a:t>уч.</a:t>
            </a:r>
            <a:r>
              <a:rPr sz="1800" spc="-90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spc="-10" dirty="0">
                <a:latin typeface="Verdana" panose="020B0604030504040204"/>
                <a:cs typeface="Verdana" panose="020B0604030504040204"/>
              </a:rPr>
              <a:t>часов,</a:t>
            </a:r>
            <a:endParaRPr sz="1800">
              <a:latin typeface="Verdana" panose="020B0604030504040204"/>
              <a:cs typeface="Verdana" panose="020B0604030504040204"/>
            </a:endParaRPr>
          </a:p>
          <a:p>
            <a:pPr marL="12700">
              <a:lnSpc>
                <a:spcPct val="100000"/>
              </a:lnSpc>
              <a:spcBef>
                <a:spcPts val="435"/>
              </a:spcBef>
            </a:pPr>
            <a:r>
              <a:rPr sz="1800" spc="-170" dirty="0">
                <a:latin typeface="Verdana" panose="020B0604030504040204"/>
                <a:cs typeface="Verdana" panose="020B0604030504040204"/>
              </a:rPr>
              <a:t>2</a:t>
            </a:r>
            <a:r>
              <a:rPr sz="1800" spc="-100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spc="-135" dirty="0">
                <a:latin typeface="Verdana" panose="020B0604030504040204"/>
                <a:cs typeface="Verdana" panose="020B0604030504040204"/>
              </a:rPr>
              <a:t>дня</a:t>
            </a:r>
            <a:r>
              <a:rPr sz="1800" spc="-95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spc="-50" dirty="0">
                <a:latin typeface="Verdana" panose="020B0604030504040204"/>
                <a:cs typeface="Verdana" panose="020B0604030504040204"/>
              </a:rPr>
              <a:t>проведения</a:t>
            </a:r>
            <a:r>
              <a:rPr sz="1800" spc="-90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dirty="0">
                <a:latin typeface="Verdana" panose="020B0604030504040204"/>
                <a:cs typeface="Verdana" panose="020B0604030504040204"/>
              </a:rPr>
              <a:t>по</a:t>
            </a:r>
            <a:r>
              <a:rPr sz="1800" spc="-100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spc="-170" dirty="0">
                <a:latin typeface="Verdana" panose="020B0604030504040204"/>
                <a:cs typeface="Verdana" panose="020B0604030504040204"/>
              </a:rPr>
              <a:t>5,5</a:t>
            </a:r>
            <a:r>
              <a:rPr sz="1800" spc="-60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spc="-185" dirty="0">
                <a:latin typeface="Verdana" panose="020B0604030504040204"/>
                <a:cs typeface="Verdana" panose="020B0604030504040204"/>
              </a:rPr>
              <a:t>уч.</a:t>
            </a:r>
            <a:r>
              <a:rPr sz="1800" spc="-90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spc="-20" dirty="0">
                <a:latin typeface="Verdana" panose="020B0604030504040204"/>
                <a:cs typeface="Verdana" panose="020B0604030504040204"/>
              </a:rPr>
              <a:t>часов</a:t>
            </a:r>
            <a:r>
              <a:rPr sz="1800" spc="-100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spc="-245" dirty="0">
                <a:latin typeface="Verdana" panose="020B0604030504040204"/>
                <a:cs typeface="Verdana" panose="020B0604030504040204"/>
              </a:rPr>
              <a:t>в</a:t>
            </a:r>
            <a:r>
              <a:rPr sz="1800" spc="-95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dirty="0">
                <a:latin typeface="Verdana" panose="020B0604030504040204"/>
                <a:cs typeface="Verdana" panose="020B0604030504040204"/>
              </a:rPr>
              <a:t>дистанционном</a:t>
            </a:r>
            <a:r>
              <a:rPr sz="1800" spc="-85" dirty="0">
                <a:latin typeface="Verdana" panose="020B0604030504040204"/>
                <a:cs typeface="Verdana" panose="020B0604030504040204"/>
              </a:rPr>
              <a:t> </a:t>
            </a:r>
            <a:r>
              <a:rPr sz="1800" spc="120" dirty="0">
                <a:latin typeface="Verdana" panose="020B0604030504040204"/>
                <a:cs typeface="Verdana" panose="020B0604030504040204"/>
              </a:rPr>
              <a:t>формате</a:t>
            </a:r>
            <a:endParaRPr sz="1800">
              <a:latin typeface="Verdana" panose="020B0604030504040204"/>
              <a:cs typeface="Verdana" panose="020B0604030504040204"/>
            </a:endParaRPr>
          </a:p>
        </p:txBody>
      </p:sp>
      <p:pic>
        <p:nvPicPr>
          <p:cNvPr id="4" name="object 4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687387" y="5219700"/>
            <a:ext cx="173037" cy="168275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687387" y="3657600"/>
            <a:ext cx="173037" cy="168275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708025" y="2390775"/>
            <a:ext cx="173037" cy="168275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687387" y="1606550"/>
            <a:ext cx="173037" cy="16827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713989" y="557860"/>
            <a:ext cx="3717925" cy="65595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48895">
              <a:lnSpc>
                <a:spcPts val="2465"/>
              </a:lnSpc>
              <a:spcBef>
                <a:spcPts val="125"/>
              </a:spcBef>
            </a:pPr>
            <a:r>
              <a:rPr dirty="0"/>
              <a:t>Основные</a:t>
            </a:r>
            <a:r>
              <a:rPr spc="25" dirty="0"/>
              <a:t> </a:t>
            </a:r>
            <a:r>
              <a:rPr dirty="0"/>
              <a:t>шаги</a:t>
            </a:r>
            <a:r>
              <a:rPr spc="55" dirty="0"/>
              <a:t> </a:t>
            </a:r>
            <a:r>
              <a:rPr spc="-10" dirty="0"/>
              <a:t>реализации</a:t>
            </a:r>
            <a:endParaRPr spc="-10" dirty="0"/>
          </a:p>
          <a:p>
            <a:pPr marL="12700">
              <a:lnSpc>
                <a:spcPts val="2465"/>
              </a:lnSpc>
            </a:pPr>
            <a:r>
              <a:rPr dirty="0"/>
              <a:t>предпрофильной</a:t>
            </a:r>
            <a:r>
              <a:rPr spc="-15" dirty="0"/>
              <a:t> </a:t>
            </a:r>
            <a:r>
              <a:rPr spc="-10" dirty="0"/>
              <a:t>подготовки</a:t>
            </a:r>
            <a:endParaRPr spc="-10" dirty="0"/>
          </a:p>
        </p:txBody>
      </p:sp>
      <p:sp>
        <p:nvSpPr>
          <p:cNvPr id="3" name="object 3"/>
          <p:cNvSpPr txBox="1"/>
          <p:nvPr/>
        </p:nvSpPr>
        <p:spPr>
          <a:xfrm>
            <a:off x="987348" y="1368678"/>
            <a:ext cx="7130415" cy="49491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715" algn="ctr">
              <a:lnSpc>
                <a:spcPct val="100000"/>
              </a:lnSpc>
              <a:spcBef>
                <a:spcPts val="100"/>
              </a:spcBef>
            </a:pPr>
            <a:r>
              <a:rPr sz="2100" spc="-80" dirty="0">
                <a:latin typeface="Verdana" panose="020B0604030504040204"/>
                <a:cs typeface="Verdana" panose="020B0604030504040204"/>
              </a:rPr>
              <a:t>ШАГ</a:t>
            </a:r>
            <a:r>
              <a:rPr sz="2100" spc="-130" dirty="0">
                <a:latin typeface="Verdana" panose="020B0604030504040204"/>
                <a:cs typeface="Verdana" panose="020B0604030504040204"/>
              </a:rPr>
              <a:t> </a:t>
            </a:r>
            <a:r>
              <a:rPr sz="2100" spc="-25" dirty="0">
                <a:latin typeface="Verdana" panose="020B0604030504040204"/>
                <a:cs typeface="Verdana" panose="020B0604030504040204"/>
              </a:rPr>
              <a:t>1.</a:t>
            </a:r>
            <a:endParaRPr sz="2100">
              <a:latin typeface="Verdana" panose="020B0604030504040204"/>
              <a:cs typeface="Verdana" panose="020B0604030504040204"/>
            </a:endParaRPr>
          </a:p>
          <a:p>
            <a:pPr marL="53340" marR="46990" indent="1270" algn="ctr">
              <a:lnSpc>
                <a:spcPct val="100000"/>
              </a:lnSpc>
            </a:pPr>
            <a:r>
              <a:rPr sz="2100" spc="65" dirty="0">
                <a:latin typeface="Verdana" panose="020B0604030504040204"/>
                <a:cs typeface="Verdana" panose="020B0604030504040204"/>
              </a:rPr>
              <a:t>Семинары</a:t>
            </a:r>
            <a:r>
              <a:rPr sz="2100" spc="-140" dirty="0">
                <a:latin typeface="Verdana" panose="020B0604030504040204"/>
                <a:cs typeface="Verdana" panose="020B0604030504040204"/>
              </a:rPr>
              <a:t> </a:t>
            </a:r>
            <a:r>
              <a:rPr sz="2100" dirty="0">
                <a:latin typeface="Verdana" panose="020B0604030504040204"/>
                <a:cs typeface="Verdana" panose="020B0604030504040204"/>
              </a:rPr>
              <a:t>по</a:t>
            </a:r>
            <a:r>
              <a:rPr sz="2100" spc="-135" dirty="0">
                <a:latin typeface="Verdana" panose="020B0604030504040204"/>
                <a:cs typeface="Verdana" panose="020B0604030504040204"/>
              </a:rPr>
              <a:t> </a:t>
            </a:r>
            <a:r>
              <a:rPr sz="2100" spc="55" dirty="0">
                <a:latin typeface="Verdana" panose="020B0604030504040204"/>
                <a:cs typeface="Verdana" panose="020B0604030504040204"/>
              </a:rPr>
              <a:t>особенностям</a:t>
            </a:r>
            <a:r>
              <a:rPr sz="2100" spc="-175" dirty="0">
                <a:latin typeface="Verdana" panose="020B0604030504040204"/>
                <a:cs typeface="Verdana" panose="020B0604030504040204"/>
              </a:rPr>
              <a:t> </a:t>
            </a:r>
            <a:r>
              <a:rPr sz="2100" spc="-10" dirty="0">
                <a:latin typeface="Verdana" panose="020B0604030504040204"/>
                <a:cs typeface="Verdana" panose="020B0604030504040204"/>
              </a:rPr>
              <a:t>реализации</a:t>
            </a:r>
            <a:r>
              <a:rPr sz="2100" spc="-120" dirty="0">
                <a:latin typeface="Verdana" panose="020B0604030504040204"/>
                <a:cs typeface="Verdana" panose="020B0604030504040204"/>
              </a:rPr>
              <a:t> </a:t>
            </a:r>
            <a:r>
              <a:rPr sz="2100" spc="-25" dirty="0">
                <a:latin typeface="Verdana" panose="020B0604030504040204"/>
                <a:cs typeface="Verdana" panose="020B0604030504040204"/>
              </a:rPr>
              <a:t>ПП </a:t>
            </a:r>
            <a:r>
              <a:rPr sz="2100" dirty="0">
                <a:latin typeface="Verdana" panose="020B0604030504040204"/>
                <a:cs typeface="Verdana" panose="020B0604030504040204"/>
              </a:rPr>
              <a:t>Знакомство</a:t>
            </a:r>
            <a:r>
              <a:rPr sz="2100" spc="-130" dirty="0">
                <a:latin typeface="Verdana" panose="020B0604030504040204"/>
                <a:cs typeface="Verdana" panose="020B0604030504040204"/>
              </a:rPr>
              <a:t> </a:t>
            </a:r>
            <a:r>
              <a:rPr sz="2100" spc="225" dirty="0">
                <a:latin typeface="Verdana" panose="020B0604030504040204"/>
                <a:cs typeface="Verdana" panose="020B0604030504040204"/>
              </a:rPr>
              <a:t>с</a:t>
            </a:r>
            <a:r>
              <a:rPr sz="2100" spc="-80" dirty="0">
                <a:latin typeface="Verdana" panose="020B0604030504040204"/>
                <a:cs typeface="Verdana" panose="020B0604030504040204"/>
              </a:rPr>
              <a:t> </a:t>
            </a:r>
            <a:r>
              <a:rPr sz="2100" spc="100" dirty="0">
                <a:latin typeface="Verdana" panose="020B0604030504040204"/>
                <a:cs typeface="Verdana" panose="020B0604030504040204"/>
              </a:rPr>
              <a:t>АИС</a:t>
            </a:r>
            <a:r>
              <a:rPr sz="2100" spc="-80" dirty="0">
                <a:latin typeface="Verdana" panose="020B0604030504040204"/>
                <a:cs typeface="Verdana" panose="020B0604030504040204"/>
              </a:rPr>
              <a:t> </a:t>
            </a:r>
            <a:r>
              <a:rPr sz="2100" spc="-145" dirty="0">
                <a:latin typeface="Verdana" panose="020B0604030504040204"/>
                <a:cs typeface="Verdana" panose="020B0604030504040204"/>
              </a:rPr>
              <a:t>«Трудовые</a:t>
            </a:r>
            <a:r>
              <a:rPr sz="2100" spc="-55" dirty="0">
                <a:latin typeface="Verdana" panose="020B0604030504040204"/>
                <a:cs typeface="Verdana" panose="020B0604030504040204"/>
              </a:rPr>
              <a:t> </a:t>
            </a:r>
            <a:r>
              <a:rPr sz="2100" dirty="0">
                <a:latin typeface="Verdana" panose="020B0604030504040204"/>
                <a:cs typeface="Verdana" panose="020B0604030504040204"/>
              </a:rPr>
              <a:t>ресурсы.</a:t>
            </a:r>
            <a:r>
              <a:rPr sz="2100" spc="-60" dirty="0">
                <a:latin typeface="Verdana" panose="020B0604030504040204"/>
                <a:cs typeface="Verdana" panose="020B0604030504040204"/>
              </a:rPr>
              <a:t> </a:t>
            </a:r>
            <a:r>
              <a:rPr sz="2100" spc="85" dirty="0">
                <a:latin typeface="Verdana" panose="020B0604030504040204"/>
                <a:cs typeface="Verdana" panose="020B0604030504040204"/>
              </a:rPr>
              <a:t>Самарская </a:t>
            </a:r>
            <a:r>
              <a:rPr sz="2100" spc="-70" dirty="0">
                <a:latin typeface="Verdana" panose="020B0604030504040204"/>
                <a:cs typeface="Verdana" panose="020B0604030504040204"/>
              </a:rPr>
              <a:t>область»</a:t>
            </a:r>
            <a:r>
              <a:rPr sz="2100" spc="-120" dirty="0">
                <a:latin typeface="Verdana" panose="020B0604030504040204"/>
                <a:cs typeface="Verdana" panose="020B0604030504040204"/>
              </a:rPr>
              <a:t> </a:t>
            </a:r>
            <a:r>
              <a:rPr sz="2100" dirty="0">
                <a:latin typeface="Verdana" panose="020B0604030504040204"/>
                <a:cs typeface="Verdana" panose="020B0604030504040204"/>
              </a:rPr>
              <a:t>(май,</a:t>
            </a:r>
            <a:r>
              <a:rPr sz="2100" spc="-55" dirty="0">
                <a:latin typeface="Verdana" panose="020B0604030504040204"/>
                <a:cs typeface="Verdana" panose="020B0604030504040204"/>
              </a:rPr>
              <a:t> </a:t>
            </a:r>
            <a:r>
              <a:rPr sz="2100" spc="-10" dirty="0">
                <a:latin typeface="Verdana" panose="020B0604030504040204"/>
                <a:cs typeface="Verdana" panose="020B0604030504040204"/>
              </a:rPr>
              <a:t>сентябрь)</a:t>
            </a:r>
            <a:endParaRPr sz="2100">
              <a:latin typeface="Verdana" panose="020B0604030504040204"/>
              <a:cs typeface="Verdana" panose="020B0604030504040204"/>
            </a:endParaRPr>
          </a:p>
          <a:p>
            <a:pPr marL="5715" algn="ctr">
              <a:lnSpc>
                <a:spcPct val="100000"/>
              </a:lnSpc>
            </a:pPr>
            <a:r>
              <a:rPr sz="2100" spc="-80" dirty="0">
                <a:latin typeface="Verdana" panose="020B0604030504040204"/>
                <a:cs typeface="Verdana" panose="020B0604030504040204"/>
              </a:rPr>
              <a:t>ШАГ</a:t>
            </a:r>
            <a:r>
              <a:rPr sz="2100" spc="-130" dirty="0">
                <a:latin typeface="Verdana" panose="020B0604030504040204"/>
                <a:cs typeface="Verdana" panose="020B0604030504040204"/>
              </a:rPr>
              <a:t> </a:t>
            </a:r>
            <a:r>
              <a:rPr sz="2100" spc="-25" dirty="0">
                <a:latin typeface="Verdana" panose="020B0604030504040204"/>
                <a:cs typeface="Verdana" panose="020B0604030504040204"/>
              </a:rPr>
              <a:t>2.</a:t>
            </a:r>
            <a:endParaRPr sz="2100">
              <a:latin typeface="Verdana" panose="020B0604030504040204"/>
              <a:cs typeface="Verdana" panose="020B0604030504040204"/>
            </a:endParaRPr>
          </a:p>
          <a:p>
            <a:pPr marL="12700" marR="5080" algn="ctr">
              <a:lnSpc>
                <a:spcPct val="100000"/>
              </a:lnSpc>
            </a:pPr>
            <a:r>
              <a:rPr sz="2100" spc="-10" dirty="0">
                <a:latin typeface="Verdana" panose="020B0604030504040204"/>
                <a:cs typeface="Verdana" panose="020B0604030504040204"/>
              </a:rPr>
              <a:t>Проведение</a:t>
            </a:r>
            <a:r>
              <a:rPr sz="2100" spc="-140" dirty="0">
                <a:latin typeface="Verdana" panose="020B0604030504040204"/>
                <a:cs typeface="Verdana" panose="020B0604030504040204"/>
              </a:rPr>
              <a:t> </a:t>
            </a:r>
            <a:r>
              <a:rPr sz="2100" spc="-10" dirty="0">
                <a:latin typeface="Verdana" panose="020B0604030504040204"/>
                <a:cs typeface="Verdana" panose="020B0604030504040204"/>
              </a:rPr>
              <a:t>мероприятий</a:t>
            </a:r>
            <a:r>
              <a:rPr sz="2100" spc="-100" dirty="0">
                <a:latin typeface="Verdana" panose="020B0604030504040204"/>
                <a:cs typeface="Verdana" panose="020B0604030504040204"/>
              </a:rPr>
              <a:t> </a:t>
            </a:r>
            <a:r>
              <a:rPr sz="2100" dirty="0">
                <a:latin typeface="Verdana" panose="020B0604030504040204"/>
                <a:cs typeface="Verdana" panose="020B0604030504040204"/>
              </a:rPr>
              <a:t>по</a:t>
            </a:r>
            <a:r>
              <a:rPr sz="2100" spc="-130" dirty="0">
                <a:latin typeface="Verdana" panose="020B0604030504040204"/>
                <a:cs typeface="Verdana" panose="020B0604030504040204"/>
              </a:rPr>
              <a:t> </a:t>
            </a:r>
            <a:r>
              <a:rPr sz="2100" spc="-35" dirty="0">
                <a:latin typeface="Verdana" panose="020B0604030504040204"/>
                <a:cs typeface="Verdana" panose="020B0604030504040204"/>
              </a:rPr>
              <a:t>знакомству</a:t>
            </a:r>
            <a:r>
              <a:rPr sz="2100" spc="-130" dirty="0">
                <a:latin typeface="Verdana" panose="020B0604030504040204"/>
                <a:cs typeface="Verdana" panose="020B0604030504040204"/>
              </a:rPr>
              <a:t> </a:t>
            </a:r>
            <a:r>
              <a:rPr sz="2100" spc="-10" dirty="0">
                <a:latin typeface="Verdana" panose="020B0604030504040204"/>
                <a:cs typeface="Verdana" panose="020B0604030504040204"/>
              </a:rPr>
              <a:t>родителей </a:t>
            </a:r>
            <a:r>
              <a:rPr sz="2100" spc="-75" dirty="0">
                <a:latin typeface="Verdana" panose="020B0604030504040204"/>
                <a:cs typeface="Verdana" panose="020B0604030504040204"/>
              </a:rPr>
              <a:t>и</a:t>
            </a:r>
            <a:r>
              <a:rPr sz="2100" spc="-155" dirty="0">
                <a:latin typeface="Verdana" panose="020B0604030504040204"/>
                <a:cs typeface="Verdana" panose="020B0604030504040204"/>
              </a:rPr>
              <a:t> </a:t>
            </a:r>
            <a:r>
              <a:rPr sz="2100" spc="-65" dirty="0">
                <a:latin typeface="Verdana" panose="020B0604030504040204"/>
                <a:cs typeface="Verdana" panose="020B0604030504040204"/>
              </a:rPr>
              <a:t>учащихся</a:t>
            </a:r>
            <a:r>
              <a:rPr sz="2100" spc="-114" dirty="0">
                <a:latin typeface="Verdana" panose="020B0604030504040204"/>
                <a:cs typeface="Verdana" panose="020B0604030504040204"/>
              </a:rPr>
              <a:t> </a:t>
            </a:r>
            <a:r>
              <a:rPr sz="2100" spc="225" dirty="0">
                <a:latin typeface="Verdana" panose="020B0604030504040204"/>
                <a:cs typeface="Verdana" panose="020B0604030504040204"/>
              </a:rPr>
              <a:t>с</a:t>
            </a:r>
            <a:r>
              <a:rPr sz="2100" spc="-135" dirty="0">
                <a:latin typeface="Verdana" panose="020B0604030504040204"/>
                <a:cs typeface="Verdana" panose="020B0604030504040204"/>
              </a:rPr>
              <a:t> </a:t>
            </a:r>
            <a:r>
              <a:rPr sz="2100" spc="75" dirty="0">
                <a:latin typeface="Verdana" panose="020B0604030504040204"/>
                <a:cs typeface="Verdana" panose="020B0604030504040204"/>
              </a:rPr>
              <a:t>системой</a:t>
            </a:r>
            <a:r>
              <a:rPr sz="2100" spc="-130" dirty="0">
                <a:latin typeface="Verdana" panose="020B0604030504040204"/>
                <a:cs typeface="Verdana" panose="020B0604030504040204"/>
              </a:rPr>
              <a:t> </a:t>
            </a:r>
            <a:r>
              <a:rPr sz="2100" spc="-25" dirty="0">
                <a:latin typeface="Verdana" panose="020B0604030504040204"/>
                <a:cs typeface="Verdana" panose="020B0604030504040204"/>
              </a:rPr>
              <a:t>ПП</a:t>
            </a:r>
            <a:endParaRPr sz="2100">
              <a:latin typeface="Verdana" panose="020B0604030504040204"/>
              <a:cs typeface="Verdana" panose="020B0604030504040204"/>
            </a:endParaRPr>
          </a:p>
          <a:p>
            <a:pPr marL="2310765" marR="2301875" algn="ctr">
              <a:lnSpc>
                <a:spcPct val="100000"/>
              </a:lnSpc>
              <a:spcBef>
                <a:spcPts val="5"/>
              </a:spcBef>
            </a:pPr>
            <a:r>
              <a:rPr sz="2100" spc="-85" dirty="0">
                <a:latin typeface="Verdana" panose="020B0604030504040204"/>
                <a:cs typeface="Verdana" panose="020B0604030504040204"/>
              </a:rPr>
              <a:t>(сентябрь-</a:t>
            </a:r>
            <a:r>
              <a:rPr sz="2100" spc="-100" dirty="0">
                <a:latin typeface="Verdana" panose="020B0604030504040204"/>
                <a:cs typeface="Verdana" panose="020B0604030504040204"/>
              </a:rPr>
              <a:t>октябрь) </a:t>
            </a:r>
            <a:r>
              <a:rPr sz="2100" spc="-80" dirty="0">
                <a:latin typeface="Verdana" panose="020B0604030504040204"/>
                <a:cs typeface="Verdana" panose="020B0604030504040204"/>
              </a:rPr>
              <a:t>ШАГ</a:t>
            </a:r>
            <a:r>
              <a:rPr sz="2100" spc="-130" dirty="0">
                <a:latin typeface="Verdana" panose="020B0604030504040204"/>
                <a:cs typeface="Verdana" panose="020B0604030504040204"/>
              </a:rPr>
              <a:t> </a:t>
            </a:r>
            <a:r>
              <a:rPr sz="2100" spc="-25" dirty="0">
                <a:latin typeface="Verdana" panose="020B0604030504040204"/>
                <a:cs typeface="Verdana" panose="020B0604030504040204"/>
              </a:rPr>
              <a:t>3.</a:t>
            </a:r>
            <a:endParaRPr sz="2100">
              <a:latin typeface="Verdana" panose="020B0604030504040204"/>
              <a:cs typeface="Verdana" panose="020B0604030504040204"/>
            </a:endParaRPr>
          </a:p>
          <a:p>
            <a:pPr marL="635" algn="ctr">
              <a:lnSpc>
                <a:spcPct val="100000"/>
              </a:lnSpc>
            </a:pPr>
            <a:r>
              <a:rPr sz="2100" spc="-75" dirty="0">
                <a:latin typeface="Verdana" panose="020B0604030504040204"/>
                <a:cs typeface="Verdana" panose="020B0604030504040204"/>
              </a:rPr>
              <a:t>Выполнение</a:t>
            </a:r>
            <a:r>
              <a:rPr sz="2100" spc="-90" dirty="0">
                <a:latin typeface="Verdana" panose="020B0604030504040204"/>
                <a:cs typeface="Verdana" panose="020B0604030504040204"/>
              </a:rPr>
              <a:t> </a:t>
            </a:r>
            <a:r>
              <a:rPr sz="2100" dirty="0">
                <a:latin typeface="Verdana" panose="020B0604030504040204"/>
                <a:cs typeface="Verdana" panose="020B0604030504040204"/>
              </a:rPr>
              <a:t>функционала</a:t>
            </a:r>
            <a:r>
              <a:rPr sz="2100" spc="-40" dirty="0">
                <a:latin typeface="Verdana" panose="020B0604030504040204"/>
                <a:cs typeface="Verdana" panose="020B0604030504040204"/>
              </a:rPr>
              <a:t> </a:t>
            </a:r>
            <a:r>
              <a:rPr sz="2100" spc="-20" dirty="0">
                <a:latin typeface="Verdana" panose="020B0604030504040204"/>
                <a:cs typeface="Verdana" panose="020B0604030504040204"/>
              </a:rPr>
              <a:t>участниками</a:t>
            </a:r>
            <a:r>
              <a:rPr sz="2100" spc="-35" dirty="0">
                <a:latin typeface="Verdana" panose="020B0604030504040204"/>
                <a:cs typeface="Verdana" panose="020B0604030504040204"/>
              </a:rPr>
              <a:t> </a:t>
            </a:r>
            <a:r>
              <a:rPr sz="2100" spc="75" dirty="0">
                <a:latin typeface="Verdana" panose="020B0604030504040204"/>
                <a:cs typeface="Verdana" panose="020B0604030504040204"/>
              </a:rPr>
              <a:t>АИС</a:t>
            </a:r>
            <a:endParaRPr sz="2100">
              <a:latin typeface="Verdana" panose="020B0604030504040204"/>
              <a:cs typeface="Verdana" panose="020B0604030504040204"/>
            </a:endParaRPr>
          </a:p>
          <a:p>
            <a:pPr marL="3175" algn="ctr">
              <a:lnSpc>
                <a:spcPct val="100000"/>
              </a:lnSpc>
            </a:pPr>
            <a:r>
              <a:rPr sz="2100" spc="-90" dirty="0">
                <a:latin typeface="Verdana" panose="020B0604030504040204"/>
                <a:cs typeface="Verdana" panose="020B0604030504040204"/>
              </a:rPr>
              <a:t>(сентябрь-</a:t>
            </a:r>
            <a:r>
              <a:rPr sz="2100" spc="-10" dirty="0">
                <a:latin typeface="Verdana" panose="020B0604030504040204"/>
                <a:cs typeface="Verdana" panose="020B0604030504040204"/>
              </a:rPr>
              <a:t>апрель)</a:t>
            </a:r>
            <a:endParaRPr sz="2100">
              <a:latin typeface="Verdana" panose="020B0604030504040204"/>
              <a:cs typeface="Verdana" panose="020B0604030504040204"/>
            </a:endParaRPr>
          </a:p>
          <a:p>
            <a:pPr marL="5715" algn="ctr">
              <a:lnSpc>
                <a:spcPct val="100000"/>
              </a:lnSpc>
              <a:spcBef>
                <a:spcPts val="960"/>
              </a:spcBef>
            </a:pPr>
            <a:r>
              <a:rPr sz="2100" spc="-80" dirty="0">
                <a:latin typeface="Verdana" panose="020B0604030504040204"/>
                <a:cs typeface="Verdana" panose="020B0604030504040204"/>
              </a:rPr>
              <a:t>ШАГ</a:t>
            </a:r>
            <a:r>
              <a:rPr sz="2100" spc="-130" dirty="0">
                <a:latin typeface="Verdana" panose="020B0604030504040204"/>
                <a:cs typeface="Verdana" panose="020B0604030504040204"/>
              </a:rPr>
              <a:t> </a:t>
            </a:r>
            <a:r>
              <a:rPr sz="2100" spc="-25" dirty="0">
                <a:latin typeface="Verdana" panose="020B0604030504040204"/>
                <a:cs typeface="Verdana" panose="020B0604030504040204"/>
              </a:rPr>
              <a:t>4.</a:t>
            </a:r>
            <a:endParaRPr sz="2100">
              <a:latin typeface="Verdana" panose="020B0604030504040204"/>
              <a:cs typeface="Verdana" panose="020B0604030504040204"/>
            </a:endParaRPr>
          </a:p>
          <a:p>
            <a:pPr marL="1264920" marR="1254760" algn="ctr">
              <a:lnSpc>
                <a:spcPct val="100000"/>
              </a:lnSpc>
            </a:pPr>
            <a:r>
              <a:rPr sz="2100" spc="-10" dirty="0">
                <a:latin typeface="Verdana" panose="020B0604030504040204"/>
                <a:cs typeface="Verdana" panose="020B0604030504040204"/>
              </a:rPr>
              <a:t>Прохождение</a:t>
            </a:r>
            <a:r>
              <a:rPr sz="2100" spc="-175" dirty="0">
                <a:latin typeface="Verdana" panose="020B0604030504040204"/>
                <a:cs typeface="Verdana" panose="020B0604030504040204"/>
              </a:rPr>
              <a:t> </a:t>
            </a:r>
            <a:r>
              <a:rPr sz="2100" spc="-25" dirty="0">
                <a:latin typeface="Verdana" panose="020B0604030504040204"/>
                <a:cs typeface="Verdana" panose="020B0604030504040204"/>
              </a:rPr>
              <a:t>курсов</a:t>
            </a:r>
            <a:r>
              <a:rPr sz="2100" spc="-130" dirty="0">
                <a:latin typeface="Verdana" panose="020B0604030504040204"/>
                <a:cs typeface="Verdana" panose="020B0604030504040204"/>
              </a:rPr>
              <a:t> </a:t>
            </a:r>
            <a:r>
              <a:rPr sz="2100" spc="-10" dirty="0">
                <a:latin typeface="Verdana" panose="020B0604030504040204"/>
                <a:cs typeface="Verdana" panose="020B0604030504040204"/>
              </a:rPr>
              <a:t>учащимися, </a:t>
            </a:r>
            <a:r>
              <a:rPr sz="2100" dirty="0">
                <a:latin typeface="Verdana" panose="020B0604030504040204"/>
                <a:cs typeface="Verdana" panose="020B0604030504040204"/>
              </a:rPr>
              <a:t>построение</a:t>
            </a:r>
            <a:r>
              <a:rPr sz="2100" spc="55" dirty="0">
                <a:latin typeface="Verdana" panose="020B0604030504040204"/>
                <a:cs typeface="Verdana" panose="020B0604030504040204"/>
              </a:rPr>
              <a:t> </a:t>
            </a:r>
            <a:r>
              <a:rPr sz="2100" spc="-10" dirty="0">
                <a:latin typeface="Verdana" panose="020B0604030504040204"/>
                <a:cs typeface="Verdana" panose="020B0604030504040204"/>
              </a:rPr>
              <a:t>траектории</a:t>
            </a:r>
            <a:endParaRPr sz="2100">
              <a:latin typeface="Verdana" panose="020B0604030504040204"/>
              <a:cs typeface="Verdana" panose="020B0604030504040204"/>
            </a:endParaRPr>
          </a:p>
          <a:p>
            <a:pPr marL="2540" algn="ctr">
              <a:lnSpc>
                <a:spcPct val="100000"/>
              </a:lnSpc>
              <a:spcBef>
                <a:spcPts val="5"/>
              </a:spcBef>
            </a:pPr>
            <a:r>
              <a:rPr sz="2100" spc="-105" dirty="0">
                <a:latin typeface="Verdana" panose="020B0604030504040204"/>
                <a:cs typeface="Verdana" panose="020B0604030504040204"/>
              </a:rPr>
              <a:t>(ноябрь-</a:t>
            </a:r>
            <a:r>
              <a:rPr sz="2100" spc="-10" dirty="0">
                <a:latin typeface="Verdana" panose="020B0604030504040204"/>
                <a:cs typeface="Verdana" panose="020B0604030504040204"/>
              </a:rPr>
              <a:t>апрель)</a:t>
            </a:r>
            <a:endParaRPr sz="2100">
              <a:latin typeface="Verdana" panose="020B0604030504040204"/>
              <a:cs typeface="Verdana" panose="020B0604030504040204"/>
            </a:endParaRPr>
          </a:p>
        </p:txBody>
      </p:sp>
      <p:pic>
        <p:nvPicPr>
          <p:cNvPr id="4" name="object 4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3888437" y="1468374"/>
            <a:ext cx="165514" cy="168275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3888437" y="2751073"/>
            <a:ext cx="165514" cy="168275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3901137" y="4032250"/>
            <a:ext cx="165514" cy="168275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3928061" y="5146675"/>
            <a:ext cx="165514" cy="16827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4343</Words>
  <Application>WPS Presentation</Application>
  <PresentationFormat>On-screen Show (4:3)</PresentationFormat>
  <Paragraphs>139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Arial</vt:lpstr>
      <vt:lpstr>SimSun</vt:lpstr>
      <vt:lpstr>Wingdings</vt:lpstr>
      <vt:lpstr>Microsoft Sans Serif</vt:lpstr>
      <vt:lpstr>Verdana</vt:lpstr>
      <vt:lpstr>Arial</vt:lpstr>
      <vt:lpstr>Wingdings</vt:lpstr>
      <vt:lpstr>Calibri</vt:lpstr>
      <vt:lpstr>Times New Roman</vt:lpstr>
      <vt:lpstr>Tahoma</vt:lpstr>
      <vt:lpstr>Microsoft YaHei</vt:lpstr>
      <vt:lpstr>Arial Unicode MS</vt:lpstr>
      <vt:lpstr>Office Theme</vt:lpstr>
      <vt:lpstr>PowerPoint 演示文稿</vt:lpstr>
      <vt:lpstr>Нормативная база</vt:lpstr>
      <vt:lpstr>Задачи</vt:lpstr>
      <vt:lpstr>АИС «ТРУДОВЫЕ РЕСУРСЫ. САМАРСКАЯ ОБЛАСТЬ»</vt:lpstr>
      <vt:lpstr>Принципы реализации системы предпрофильной подготовки</vt:lpstr>
      <vt:lpstr>и их выгоды</vt:lpstr>
      <vt:lpstr>Механизм реализации практико-ориентированных курсов с использованием АИС</vt:lpstr>
      <vt:lpstr>предпрофильной подготовки</vt:lpstr>
      <vt:lpstr>предпрофильной подготовки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tumon-kab211</dc:creator>
  <cp:lastModifiedBy>I</cp:lastModifiedBy>
  <cp:revision>1</cp:revision>
  <dcterms:created xsi:type="dcterms:W3CDTF">2024-03-13T09:29:32Z</dcterms:created>
  <dcterms:modified xsi:type="dcterms:W3CDTF">2024-03-13T09:29:32Z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2022-05-23T04:00:00Z</vt:filetime>
  </property>
  <property fmtid="{D5CDD505-2E9C-101B-9397-08002B2CF9AE}" pid="3" name="Creator">
    <vt:lpwstr>Microsoft® Office PowerPoint® 2007</vt:lpwstr>
  </property>
  <property fmtid="{D5CDD505-2E9C-101B-9397-08002B2CF9AE}" pid="4" name="LastSaved">
    <vt:filetime>2024-03-13T04:00:00Z</vt:filetime>
  </property>
  <property fmtid="{D5CDD505-2E9C-101B-9397-08002B2CF9AE}" pid="5" name="Producer">
    <vt:lpwstr>Microsoft® Office PowerPoint® 2007</vt:lpwstr>
  </property>
  <property fmtid="{D5CDD505-2E9C-101B-9397-08002B2CF9AE}" pid="6" name="ICV">
    <vt:lpwstr>45516FA470D0436E93D1E5BFD50845CD_12</vt:lpwstr>
  </property>
  <property fmtid="{D5CDD505-2E9C-101B-9397-08002B2CF9AE}" pid="7" name="KSOProductBuildVer">
    <vt:lpwstr>1049-12.2.0.13489</vt:lpwstr>
  </property>
</Properties>
</file>